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4"/>
    <p:sldMasterId id="21474837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Roboto Thin"/>
      <p:regular r:id="rId71"/>
      <p:bold r:id="rId72"/>
      <p:italic r:id="rId73"/>
      <p:boldItalic r:id="rId74"/>
    </p:embeddedFont>
    <p:embeddedFont>
      <p:font typeface="Roboto Medium"/>
      <p:regular r:id="rId75"/>
      <p:bold r:id="rId76"/>
      <p:italic r:id="rId77"/>
      <p:boldItalic r:id="rId78"/>
    </p:embeddedFont>
    <p:embeddedFont>
      <p:font typeface="Roboto"/>
      <p:regular r:id="rId79"/>
      <p:bold r:id="rId80"/>
      <p:italic r:id="rId81"/>
      <p:boldItalic r:id="rId82"/>
    </p:embeddedFont>
    <p:embeddedFont>
      <p:font typeface="Inconsolata"/>
      <p:regular r:id="rId83"/>
      <p:bold r:id="rId84"/>
    </p:embeddedFont>
    <p:embeddedFont>
      <p:font typeface="Roboto Light"/>
      <p:regular r:id="rId85"/>
      <p:bold r:id="rId86"/>
      <p:italic r:id="rId87"/>
      <p:boldItalic r:id="rId88"/>
    </p:embeddedFont>
    <p:embeddedFont>
      <p:font typeface="Open Sans"/>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549F7B-D92F-4047-81AF-5A66BDD137E0}">
  <a:tblStyle styleId="{A9549F7B-D92F-4047-81AF-5A66BDD137E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Inconsolata-bold.fntdata"/><Relationship Id="rId83" Type="http://schemas.openxmlformats.org/officeDocument/2006/relationships/font" Target="fonts/Inconsolata-regular.fntdata"/><Relationship Id="rId42" Type="http://schemas.openxmlformats.org/officeDocument/2006/relationships/slide" Target="slides/slide36.xml"/><Relationship Id="rId86" Type="http://schemas.openxmlformats.org/officeDocument/2006/relationships/font" Target="fonts/RobotoLight-bold.fntdata"/><Relationship Id="rId41" Type="http://schemas.openxmlformats.org/officeDocument/2006/relationships/slide" Target="slides/slide35.xml"/><Relationship Id="rId85" Type="http://schemas.openxmlformats.org/officeDocument/2006/relationships/font" Target="fonts/RobotoLight-regular.fntdata"/><Relationship Id="rId44" Type="http://schemas.openxmlformats.org/officeDocument/2006/relationships/slide" Target="slides/slide38.xml"/><Relationship Id="rId88" Type="http://schemas.openxmlformats.org/officeDocument/2006/relationships/font" Target="fonts/RobotoLight-boldItalic.fntdata"/><Relationship Id="rId43" Type="http://schemas.openxmlformats.org/officeDocument/2006/relationships/slide" Target="slides/slide37.xml"/><Relationship Id="rId87" Type="http://schemas.openxmlformats.org/officeDocument/2006/relationships/font" Target="fonts/RobotoLight-italic.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regular.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Thin-italic.fntdata"/><Relationship Id="rId72" Type="http://schemas.openxmlformats.org/officeDocument/2006/relationships/font" Target="fonts/RobotoThin-bold.fntdata"/><Relationship Id="rId31" Type="http://schemas.openxmlformats.org/officeDocument/2006/relationships/slide" Target="slides/slide25.xml"/><Relationship Id="rId75" Type="http://schemas.openxmlformats.org/officeDocument/2006/relationships/font" Target="fonts/RobotoMedium-regular.fntdata"/><Relationship Id="rId30" Type="http://schemas.openxmlformats.org/officeDocument/2006/relationships/slide" Target="slides/slide24.xml"/><Relationship Id="rId74" Type="http://schemas.openxmlformats.org/officeDocument/2006/relationships/font" Target="fonts/RobotoThin-boldItalic.fntdata"/><Relationship Id="rId33" Type="http://schemas.openxmlformats.org/officeDocument/2006/relationships/slide" Target="slides/slide27.xml"/><Relationship Id="rId77" Type="http://schemas.openxmlformats.org/officeDocument/2006/relationships/font" Target="fonts/RobotoMedium-italic.fntdata"/><Relationship Id="rId32" Type="http://schemas.openxmlformats.org/officeDocument/2006/relationships/slide" Target="slides/slide26.xml"/><Relationship Id="rId76" Type="http://schemas.openxmlformats.org/officeDocument/2006/relationships/font" Target="fonts/RobotoMedium-bold.fntdata"/><Relationship Id="rId35" Type="http://schemas.openxmlformats.org/officeDocument/2006/relationships/slide" Target="slides/slide29.xml"/><Relationship Id="rId79" Type="http://schemas.openxmlformats.org/officeDocument/2006/relationships/font" Target="fonts/Roboto-regular.fntdata"/><Relationship Id="rId34" Type="http://schemas.openxmlformats.org/officeDocument/2006/relationships/slide" Target="slides/slide28.xml"/><Relationship Id="rId78" Type="http://schemas.openxmlformats.org/officeDocument/2006/relationships/font" Target="fonts/RobotoMedium-boldItalic.fntdata"/><Relationship Id="rId71" Type="http://schemas.openxmlformats.org/officeDocument/2006/relationships/font" Target="fonts/RobotoThin-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italic.fntdata"/><Relationship Id="rId90" Type="http://schemas.openxmlformats.org/officeDocument/2006/relationships/font" Target="fonts/OpenSans-bold.fntdata"/><Relationship Id="rId92" Type="http://schemas.openxmlformats.org/officeDocument/2006/relationships/font" Target="fonts/OpenSans-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4480339-Safe-servers-on-the-blockchain"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earch/shots/popular/animation?q=mining"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4789b2c7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4789b2c7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7f74d118a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7f74d118a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713e0b84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713e0b84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shutterstock_792833623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713e0b84c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713e0b84c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71707969e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71707969e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713e0b84c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713e0b84c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AdobeStock_184417876_cloud; Magnifying Glass: FlatIcon.com; </a:t>
            </a:r>
            <a:r>
              <a:rPr lang="en">
                <a:solidFill>
                  <a:schemeClr val="dk1"/>
                </a:solidFill>
              </a:rPr>
              <a:t>Laptops: AdobeStock_41735567</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71707969e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71707969e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AdobeStock_184417876_cloud; Magnifying Glass: FlatIcon.com; shutterstock_295715540; </a:t>
            </a:r>
            <a:r>
              <a:rPr lang="en">
                <a:solidFill>
                  <a:schemeClr val="dk1"/>
                </a:solidFill>
              </a:rPr>
              <a:t>Laptops: AdobeStock_41735567; Paper shutterstock_295715540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g71707969e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1" name="Google Shape;2291;g71707969e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71707969e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71707969e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shutterstock_1083618569</a:t>
            </a:r>
            <a:endParaRPr i="1" sz="900">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713e0b84c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713e0b84c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 thief: shutterstock_670229866_modified; </a:t>
            </a:r>
            <a:r>
              <a:rPr lang="en"/>
              <a:t>shutterstock_95641768; Cloud AdobeStock_176523218; management system AdobeStock_167229043</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71707969e3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71707969e3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 thief: shutterstock_670229866_modified; shutterstock_95641768; Cloud AdobeStock_176523218; management system AdobeStock_167229043</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989f1a2a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989f1a2a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713e0b84c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713e0b84c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713e0b84c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713e0b84c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97aae0cf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97aae0cf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71707969e3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71707969e3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713e0b84c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713e0b84c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724bf647a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724bf647a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713e0b84c3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713e0b84c3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shutterstock_561749497</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713e0b84c3_0_2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713e0b84c3_0_2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713e0b84c3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713e0b84c3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71707969e3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71707969e3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80f7e6291e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80f7e6291e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shutterstock_1083618569</a:t>
            </a:r>
            <a:endParaRPr i="1" sz="900">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713e0b84c3_0_2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713e0b84c3_0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9" name="Shape 2529"/>
        <p:cNvGrpSpPr/>
        <p:nvPr/>
      </p:nvGrpSpPr>
      <p:grpSpPr>
        <a:xfrm>
          <a:off x="0" y="0"/>
          <a:ext cx="0" cy="0"/>
          <a:chOff x="0" y="0"/>
          <a:chExt cx="0" cy="0"/>
        </a:xfrm>
      </p:grpSpPr>
      <p:sp>
        <p:nvSpPr>
          <p:cNvPr id="2530" name="Google Shape;2530;g713e0b84c3_0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1" name="Google Shape;2531;g713e0b84c3_0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713e0b84c3_0_2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713e0b84c3_0_2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713e0b84c3_0_2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713e0b84c3_0_2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71824f7ae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71824f7ae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shutterstock_1083618569</a:t>
            </a:r>
            <a:endParaRPr i="1" sz="900">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713e0b84c3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713e0b84c3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https://dribbble.com/shots/4480339-Safe-servers-on-the-blockchain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713e0b84c3_0_2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713e0b84c3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71824f7ae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71824f7ae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71824f7ae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71824f7ae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713e0b84c3_0_2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713e0b84c3_0_2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7130f545a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7130f545a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71824f7ae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71824f7ae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7159e15b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7159e15b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shutterstock_1083618569</a:t>
            </a:r>
            <a:endParaRPr i="1" sz="900">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g71824f7ae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71824f7ae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713e0b84c3_0_2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713e0b84c3_0_2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shutterstock_227831053</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71824f7ae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71824f7ae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shutterstock_227831053</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713e0b84c3_0_2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713e0b84c3_0_2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shutterstock_723768979</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713e0b84c3_0_2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713e0b84c3_0_2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713e0b84c3_0_3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713e0b84c3_0_3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g713e0b84c3_0_3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9" name="Google Shape;2839;g713e0b84c3_0_3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713e0b84c3_0_3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3" name="Google Shape;2863;g713e0b84c3_0_3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80f7e6291e_0_3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80f7e6291e_0_3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shutterstock_792833623</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g713e0b84c3_0_3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713e0b84c3_0_3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g713e0b84c3_0_3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9" name="Google Shape;2879;g713e0b84c3_0_3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g713e0b84c3_0_3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9" name="Google Shape;2889;g713e0b84c3_0_3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4" name="Shape 2894"/>
        <p:cNvGrpSpPr/>
        <p:nvPr/>
      </p:nvGrpSpPr>
      <p:grpSpPr>
        <a:xfrm>
          <a:off x="0" y="0"/>
          <a:ext cx="0" cy="0"/>
          <a:chOff x="0" y="0"/>
          <a:chExt cx="0" cy="0"/>
        </a:xfrm>
      </p:grpSpPr>
      <p:sp>
        <p:nvSpPr>
          <p:cNvPr id="2895" name="Google Shape;2895;g713e0b84c3_0_3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713e0b84c3_0_3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g7159e15b2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1" name="Google Shape;2901;g7159e15b2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6" name="Shape 2906"/>
        <p:cNvGrpSpPr/>
        <p:nvPr/>
      </p:nvGrpSpPr>
      <p:grpSpPr>
        <a:xfrm>
          <a:off x="0" y="0"/>
          <a:ext cx="0" cy="0"/>
          <a:chOff x="0" y="0"/>
          <a:chExt cx="0" cy="0"/>
        </a:xfrm>
      </p:grpSpPr>
      <p:sp>
        <p:nvSpPr>
          <p:cNvPr id="2907" name="Google Shape;2907;g713e0b84c3_0_3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8" name="Google Shape;2908;g713e0b84c3_0_3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g713e0b84c3_0_3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4" name="Google Shape;2914;g713e0b84c3_0_3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u="sng">
                <a:solidFill>
                  <a:schemeClr val="hlink"/>
                </a:solidFill>
                <a:hlinkClick r:id="rId2"/>
              </a:rPr>
              <a:t>https://dribbble.com/search/shots/popular/animation?q=mining</a:t>
            </a:r>
            <a:endParaRPr sz="900" u="sng">
              <a:solidFill>
                <a:schemeClr val="hlink"/>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71824f7ae5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6" name="Google Shape;2926;g71824f7ae5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shutterstock_1083618569</a:t>
            </a:r>
            <a:endParaRPr i="1" sz="900">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g713e0b84c3_0_3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4" name="Google Shape;2934;g713e0b84c3_0_3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g713e0b84c3_0_3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713e0b84c3_0_3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71707969e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71707969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713e0b84c3_0_3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713e0b84c3_0_3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5" name="Shape 2955"/>
        <p:cNvGrpSpPr/>
        <p:nvPr/>
      </p:nvGrpSpPr>
      <p:grpSpPr>
        <a:xfrm>
          <a:off x="0" y="0"/>
          <a:ext cx="0" cy="0"/>
          <a:chOff x="0" y="0"/>
          <a:chExt cx="0" cy="0"/>
        </a:xfrm>
      </p:grpSpPr>
      <p:sp>
        <p:nvSpPr>
          <p:cNvPr id="2956" name="Google Shape;2956;g713e0b84c3_0_3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7" name="Google Shape;2957;g713e0b84c3_0_3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2" name="Shape 2962"/>
        <p:cNvGrpSpPr/>
        <p:nvPr/>
      </p:nvGrpSpPr>
      <p:grpSpPr>
        <a:xfrm>
          <a:off x="0" y="0"/>
          <a:ext cx="0" cy="0"/>
          <a:chOff x="0" y="0"/>
          <a:chExt cx="0" cy="0"/>
        </a:xfrm>
      </p:grpSpPr>
      <p:sp>
        <p:nvSpPr>
          <p:cNvPr id="2963" name="Google Shape;2963;g713e0b84c3_0_3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713e0b84c3_0_3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7" name="Shape 2967"/>
        <p:cNvGrpSpPr/>
        <p:nvPr/>
      </p:nvGrpSpPr>
      <p:grpSpPr>
        <a:xfrm>
          <a:off x="0" y="0"/>
          <a:ext cx="0" cy="0"/>
          <a:chOff x="0" y="0"/>
          <a:chExt cx="0" cy="0"/>
        </a:xfrm>
      </p:grpSpPr>
      <p:sp>
        <p:nvSpPr>
          <p:cNvPr id="2968" name="Google Shape;2968;g71707969e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9" name="Google Shape;2969;g71707969e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4" name="Shape 2974"/>
        <p:cNvGrpSpPr/>
        <p:nvPr/>
      </p:nvGrpSpPr>
      <p:grpSpPr>
        <a:xfrm>
          <a:off x="0" y="0"/>
          <a:ext cx="0" cy="0"/>
          <a:chOff x="0" y="0"/>
          <a:chExt cx="0" cy="0"/>
        </a:xfrm>
      </p:grpSpPr>
      <p:sp>
        <p:nvSpPr>
          <p:cNvPr id="2975" name="Google Shape;2975;g71707969e3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6" name="Google Shape;2976;g71707969e3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71707969e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71707969e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LAN and Laptops: AdobeStock_41735567  Router: shutterstock_263070023 Firewall: shutterstock_1214853796 Cloud: AdobeStock_184417876</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7130f545a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7130f545a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71707969e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71707969e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shutterstock_723768979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8.png"/><Relationship Id="rId3" Type="http://schemas.openxmlformats.org/officeDocument/2006/relationships/image" Target="../media/image21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2.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4.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3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5.png"/><Relationship Id="rId4" Type="http://schemas.openxmlformats.org/officeDocument/2006/relationships/image" Target="../media/image46.png"/><Relationship Id="rId5" Type="http://schemas.openxmlformats.org/officeDocument/2006/relationships/image" Target="../media/image5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48.png"/><Relationship Id="rId7" Type="http://schemas.openxmlformats.org/officeDocument/2006/relationships/image" Target="../media/image5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63.png"/><Relationship Id="rId6" Type="http://schemas.openxmlformats.org/officeDocument/2006/relationships/image" Target="../media/image61.png"/><Relationship Id="rId7" Type="http://schemas.openxmlformats.org/officeDocument/2006/relationships/image" Target="../media/image6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6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70.png"/><Relationship Id="rId6" Type="http://schemas.openxmlformats.org/officeDocument/2006/relationships/image" Target="../media/image86.png"/><Relationship Id="rId7" Type="http://schemas.openxmlformats.org/officeDocument/2006/relationships/image" Target="../media/image81.png"/><Relationship Id="rId8" Type="http://schemas.openxmlformats.org/officeDocument/2006/relationships/image" Target="../media/image8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89.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72.png"/><Relationship Id="rId7" Type="http://schemas.openxmlformats.org/officeDocument/2006/relationships/image" Target="../media/image75.png"/><Relationship Id="rId8" Type="http://schemas.openxmlformats.org/officeDocument/2006/relationships/image" Target="../media/image7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83.png"/><Relationship Id="rId5" Type="http://schemas.openxmlformats.org/officeDocument/2006/relationships/image" Target="../media/image93.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8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88.png"/><Relationship Id="rId4" Type="http://schemas.openxmlformats.org/officeDocument/2006/relationships/image" Target="../media/image91.png"/><Relationship Id="rId9" Type="http://schemas.openxmlformats.org/officeDocument/2006/relationships/image" Target="../media/image100.png"/><Relationship Id="rId5" Type="http://schemas.openxmlformats.org/officeDocument/2006/relationships/image" Target="../media/image90.png"/><Relationship Id="rId6" Type="http://schemas.openxmlformats.org/officeDocument/2006/relationships/image" Target="../media/image98.png"/><Relationship Id="rId7" Type="http://schemas.openxmlformats.org/officeDocument/2006/relationships/image" Target="../media/image92.png"/><Relationship Id="rId8" Type="http://schemas.openxmlformats.org/officeDocument/2006/relationships/image" Target="../media/image9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3.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 Id="rId3" Type="http://schemas.openxmlformats.org/officeDocument/2006/relationships/image" Target="../media/image10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0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1.png"/><Relationship Id="rId4" Type="http://schemas.openxmlformats.org/officeDocument/2006/relationships/image" Target="../media/image10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3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2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5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27.png"/><Relationship Id="rId4" Type="http://schemas.openxmlformats.org/officeDocument/2006/relationships/image" Target="../media/image11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19.png"/><Relationship Id="rId4" Type="http://schemas.openxmlformats.org/officeDocument/2006/relationships/image" Target="../media/image12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image" Target="../media/image124.png"/><Relationship Id="rId5" Type="http://schemas.openxmlformats.org/officeDocument/2006/relationships/image" Target="../media/image12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29.png"/><Relationship Id="rId4" Type="http://schemas.openxmlformats.org/officeDocument/2006/relationships/image" Target="../media/image137.png"/><Relationship Id="rId5" Type="http://schemas.openxmlformats.org/officeDocument/2006/relationships/image" Target="../media/image13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31.png"/><Relationship Id="rId4" Type="http://schemas.openxmlformats.org/officeDocument/2006/relationships/image" Target="../media/image134.png"/><Relationship Id="rId5" Type="http://schemas.openxmlformats.org/officeDocument/2006/relationships/image" Target="../media/image133.png"/><Relationship Id="rId6" Type="http://schemas.openxmlformats.org/officeDocument/2006/relationships/image" Target="../media/image13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36.png"/><Relationship Id="rId4" Type="http://schemas.openxmlformats.org/officeDocument/2006/relationships/image" Target="../media/image134.png"/><Relationship Id="rId5" Type="http://schemas.openxmlformats.org/officeDocument/2006/relationships/image" Target="../media/image140.png"/><Relationship Id="rId6" Type="http://schemas.openxmlformats.org/officeDocument/2006/relationships/image" Target="../media/image13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 Id="rId3" Type="http://schemas.openxmlformats.org/officeDocument/2006/relationships/image" Target="../media/image144.png"/><Relationship Id="rId4" Type="http://schemas.openxmlformats.org/officeDocument/2006/relationships/image" Target="../media/image141.png"/><Relationship Id="rId5" Type="http://schemas.openxmlformats.org/officeDocument/2006/relationships/image" Target="../media/image14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 Id="rId3" Type="http://schemas.openxmlformats.org/officeDocument/2006/relationships/image" Target="../media/image148.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9.png"/><Relationship Id="rId6" Type="http://schemas.openxmlformats.org/officeDocument/2006/relationships/image" Target="../media/image158.png"/><Relationship Id="rId7" Type="http://schemas.openxmlformats.org/officeDocument/2006/relationships/image" Target="../media/image16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2.png"/><Relationship Id="rId3" Type="http://schemas.openxmlformats.org/officeDocument/2006/relationships/image" Target="../media/image160.png"/><Relationship Id="rId4" Type="http://schemas.openxmlformats.org/officeDocument/2006/relationships/image" Target="../media/image165.png"/><Relationship Id="rId5" Type="http://schemas.openxmlformats.org/officeDocument/2006/relationships/image" Target="../media/image164.png"/><Relationship Id="rId6" Type="http://schemas.openxmlformats.org/officeDocument/2006/relationships/image" Target="../media/image163.png"/><Relationship Id="rId7" Type="http://schemas.openxmlformats.org/officeDocument/2006/relationships/image" Target="../media/image16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67.png"/><Relationship Id="rId4" Type="http://schemas.openxmlformats.org/officeDocument/2006/relationships/image" Target="../media/image171.png"/><Relationship Id="rId5" Type="http://schemas.openxmlformats.org/officeDocument/2006/relationships/image" Target="../media/image16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4.png"/><Relationship Id="rId3" Type="http://schemas.openxmlformats.org/officeDocument/2006/relationships/image" Target="../media/image172.png"/><Relationship Id="rId4" Type="http://schemas.openxmlformats.org/officeDocument/2006/relationships/image" Target="../media/image170.png"/><Relationship Id="rId5" Type="http://schemas.openxmlformats.org/officeDocument/2006/relationships/image" Target="../media/image169.png"/><Relationship Id="rId6" Type="http://schemas.openxmlformats.org/officeDocument/2006/relationships/image" Target="../media/image173.png"/><Relationship Id="rId7" Type="http://schemas.openxmlformats.org/officeDocument/2006/relationships/image" Target="../media/image176.png"/><Relationship Id="rId8" Type="http://schemas.openxmlformats.org/officeDocument/2006/relationships/image" Target="../media/image17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5.png"/><Relationship Id="rId3" Type="http://schemas.openxmlformats.org/officeDocument/2006/relationships/image" Target="../media/image179.png"/><Relationship Id="rId4" Type="http://schemas.openxmlformats.org/officeDocument/2006/relationships/image" Target="../media/image183.png"/><Relationship Id="rId5" Type="http://schemas.openxmlformats.org/officeDocument/2006/relationships/image" Target="../media/image181.png"/><Relationship Id="rId6" Type="http://schemas.openxmlformats.org/officeDocument/2006/relationships/image" Target="../media/image182.png"/><Relationship Id="rId7" Type="http://schemas.openxmlformats.org/officeDocument/2006/relationships/image" Target="../media/image180.png"/><Relationship Id="rId8" Type="http://schemas.openxmlformats.org/officeDocument/2006/relationships/image" Target="../media/image18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 Id="rId3" Type="http://schemas.openxmlformats.org/officeDocument/2006/relationships/image" Target="../media/image192.png"/><Relationship Id="rId4" Type="http://schemas.openxmlformats.org/officeDocument/2006/relationships/image" Target="../media/image186.png"/><Relationship Id="rId5" Type="http://schemas.openxmlformats.org/officeDocument/2006/relationships/image" Target="../media/image193.png"/><Relationship Id="rId6" Type="http://schemas.openxmlformats.org/officeDocument/2006/relationships/image" Target="../media/image18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8.png"/><Relationship Id="rId3"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image" Target="../media/image197.png"/><Relationship Id="rId5" Type="http://schemas.openxmlformats.org/officeDocument/2006/relationships/image" Target="../media/image187.png"/><Relationship Id="rId6" Type="http://schemas.openxmlformats.org/officeDocument/2006/relationships/image" Target="../media/image189.png"/><Relationship Id="rId7" Type="http://schemas.openxmlformats.org/officeDocument/2006/relationships/image" Target="../media/image194.png"/><Relationship Id="rId8" Type="http://schemas.openxmlformats.org/officeDocument/2006/relationships/image" Target="../media/image19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5.png"/><Relationship Id="rId3" Type="http://schemas.openxmlformats.org/officeDocument/2006/relationships/image" Target="../media/image203.png"/><Relationship Id="rId4" Type="http://schemas.openxmlformats.org/officeDocument/2006/relationships/image" Target="../media/image201.png"/><Relationship Id="rId9" Type="http://schemas.openxmlformats.org/officeDocument/2006/relationships/image" Target="../media/image198.png"/><Relationship Id="rId5" Type="http://schemas.openxmlformats.org/officeDocument/2006/relationships/image" Target="../media/image202.png"/><Relationship Id="rId6" Type="http://schemas.openxmlformats.org/officeDocument/2006/relationships/image" Target="../media/image200.png"/><Relationship Id="rId7" Type="http://schemas.openxmlformats.org/officeDocument/2006/relationships/image" Target="../media/image205.png"/><Relationship Id="rId8" Type="http://schemas.openxmlformats.org/officeDocument/2006/relationships/image" Target="../media/image19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1.png"/><Relationship Id="rId3" Type="http://schemas.openxmlformats.org/officeDocument/2006/relationships/image" Target="../media/image21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9.png"/><Relationship Id="rId3" Type="http://schemas.openxmlformats.org/officeDocument/2006/relationships/image" Target="../media/image20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022" name="Shape 2022"/>
        <p:cNvGrpSpPr/>
        <p:nvPr/>
      </p:nvGrpSpPr>
      <p:grpSpPr>
        <a:xfrm>
          <a:off x="0" y="0"/>
          <a:ext cx="0" cy="0"/>
          <a:chOff x="0" y="0"/>
          <a:chExt cx="0" cy="0"/>
        </a:xfrm>
      </p:grpSpPr>
      <p:sp>
        <p:nvSpPr>
          <p:cNvPr id="2023" name="Google Shape;2023;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027"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032" name="Shape 2032"/>
        <p:cNvGrpSpPr/>
        <p:nvPr/>
      </p:nvGrpSpPr>
      <p:grpSpPr>
        <a:xfrm>
          <a:off x="0" y="0"/>
          <a:ext cx="0" cy="0"/>
          <a:chOff x="0" y="0"/>
          <a:chExt cx="0" cy="0"/>
        </a:xfrm>
      </p:grpSpPr>
      <p:sp>
        <p:nvSpPr>
          <p:cNvPr id="2033" name="Google Shape;203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462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3" Type="http://schemas.openxmlformats.org/officeDocument/2006/relationships/theme" Target="../theme/theme1.xml"/><Relationship Id="rId52" Type="http://schemas.openxmlformats.org/officeDocument/2006/relationships/slideLayout" Target="../slideLayouts/slideLayout10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 Id="rId3" Type="http://schemas.openxmlformats.org/officeDocument/2006/relationships/image" Target="../media/image2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xml"/><Relationship Id="rId3" Type="http://schemas.openxmlformats.org/officeDocument/2006/relationships/image" Target="../media/image2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3.xml"/><Relationship Id="rId3" Type="http://schemas.openxmlformats.org/officeDocument/2006/relationships/image" Target="../media/image223.png"/><Relationship Id="rId4" Type="http://schemas.openxmlformats.org/officeDocument/2006/relationships/image" Target="../media/image2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4.xml"/><Relationship Id="rId3" Type="http://schemas.openxmlformats.org/officeDocument/2006/relationships/image" Target="../media/image223.png"/><Relationship Id="rId4" Type="http://schemas.openxmlformats.org/officeDocument/2006/relationships/image" Target="../media/image222.png"/><Relationship Id="rId5" Type="http://schemas.openxmlformats.org/officeDocument/2006/relationships/image" Target="../media/image210.png"/><Relationship Id="rId6" Type="http://schemas.openxmlformats.org/officeDocument/2006/relationships/image" Target="../media/image212.png"/><Relationship Id="rId7" Type="http://schemas.openxmlformats.org/officeDocument/2006/relationships/image" Target="../media/image2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5.xml"/><Relationship Id="rId3" Type="http://schemas.openxmlformats.org/officeDocument/2006/relationships/image" Target="../media/image223.png"/><Relationship Id="rId4" Type="http://schemas.openxmlformats.org/officeDocument/2006/relationships/image" Target="../media/image210.png"/><Relationship Id="rId5" Type="http://schemas.openxmlformats.org/officeDocument/2006/relationships/image" Target="../media/image212.png"/><Relationship Id="rId6" Type="http://schemas.openxmlformats.org/officeDocument/2006/relationships/image" Target="../media/image226.png"/><Relationship Id="rId7" Type="http://schemas.openxmlformats.org/officeDocument/2006/relationships/image" Target="../media/image2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7.xml"/><Relationship Id="rId3" Type="http://schemas.openxmlformats.org/officeDocument/2006/relationships/image" Target="../media/image2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8.xml"/><Relationship Id="rId3" Type="http://schemas.openxmlformats.org/officeDocument/2006/relationships/image" Target="../media/image227.png"/><Relationship Id="rId4" Type="http://schemas.openxmlformats.org/officeDocument/2006/relationships/image" Target="../media/image229.png"/><Relationship Id="rId5" Type="http://schemas.openxmlformats.org/officeDocument/2006/relationships/image" Target="../media/image230.png"/><Relationship Id="rId6" Type="http://schemas.openxmlformats.org/officeDocument/2006/relationships/image" Target="../media/image232.png"/><Relationship Id="rId7" Type="http://schemas.openxmlformats.org/officeDocument/2006/relationships/image" Target="../media/image2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9.xml"/><Relationship Id="rId3" Type="http://schemas.openxmlformats.org/officeDocument/2006/relationships/image" Target="../media/image227.png"/><Relationship Id="rId4" Type="http://schemas.openxmlformats.org/officeDocument/2006/relationships/image" Target="../media/image229.png"/><Relationship Id="rId5" Type="http://schemas.openxmlformats.org/officeDocument/2006/relationships/image" Target="../media/image232.png"/><Relationship Id="rId6" Type="http://schemas.openxmlformats.org/officeDocument/2006/relationships/image" Target="../media/image228.png"/><Relationship Id="rId7" Type="http://schemas.openxmlformats.org/officeDocument/2006/relationships/image" Target="../media/image231.png"/><Relationship Id="rId8" Type="http://schemas.openxmlformats.org/officeDocument/2006/relationships/image" Target="../media/image2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1.xml"/><Relationship Id="rId3" Type="http://schemas.openxmlformats.org/officeDocument/2006/relationships/image" Target="../media/image2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 Id="rId3" Type="http://schemas.openxmlformats.org/officeDocument/2006/relationships/image" Target="../media/image2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image" Target="../media/image2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 Id="rId3" Type="http://schemas.openxmlformats.org/officeDocument/2006/relationships/image" Target="../media/image2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image" Target="../media/image2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xml"/><Relationship Id="rId3" Type="http://schemas.openxmlformats.org/officeDocument/2006/relationships/image" Target="../media/image2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3.xml"/><Relationship Id="rId3" Type="http://schemas.openxmlformats.org/officeDocument/2006/relationships/hyperlink" Target="https://thenextweb.com/insider/2014/11/25/sony-pictures-hackers-broke-help-employees/" TargetMode="External"/><Relationship Id="rId4" Type="http://schemas.openxmlformats.org/officeDocument/2006/relationships/image" Target="../media/image24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4.xml"/><Relationship Id="rId3" Type="http://schemas.openxmlformats.org/officeDocument/2006/relationships/image" Target="../media/image2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5.xml"/><Relationship Id="rId3" Type="http://schemas.openxmlformats.org/officeDocument/2006/relationships/hyperlink" Target="https://dribbble.com/shots/4480339-Safe-servers-on-the-blockchain" TargetMode="External"/><Relationship Id="rId4" Type="http://schemas.openxmlformats.org/officeDocument/2006/relationships/image" Target="../media/image24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6.xml"/><Relationship Id="rId3" Type="http://schemas.openxmlformats.org/officeDocument/2006/relationships/image" Target="../media/image2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7.xml"/><Relationship Id="rId3" Type="http://schemas.openxmlformats.org/officeDocument/2006/relationships/image" Target="../media/image2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8.xml"/><Relationship Id="rId3" Type="http://schemas.openxmlformats.org/officeDocument/2006/relationships/image" Target="../media/image2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0.xml"/><Relationship Id="rId3" Type="http://schemas.openxmlformats.org/officeDocument/2006/relationships/image" Target="../media/image234.png"/><Relationship Id="rId4" Type="http://schemas.openxmlformats.org/officeDocument/2006/relationships/image" Target="../media/image237.png"/><Relationship Id="rId5" Type="http://schemas.openxmlformats.org/officeDocument/2006/relationships/image" Target="../media/image2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1.xml"/><Relationship Id="rId3" Type="http://schemas.openxmlformats.org/officeDocument/2006/relationships/image" Target="../media/image2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2.xml"/><Relationship Id="rId3" Type="http://schemas.openxmlformats.org/officeDocument/2006/relationships/image" Target="../media/image2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3.xml"/><Relationship Id="rId3" Type="http://schemas.openxmlformats.org/officeDocument/2006/relationships/image" Target="../media/image238.png"/><Relationship Id="rId4" Type="http://schemas.openxmlformats.org/officeDocument/2006/relationships/image" Target="../media/image244.png"/><Relationship Id="rId5" Type="http://schemas.openxmlformats.org/officeDocument/2006/relationships/image" Target="../media/image245.png"/><Relationship Id="rId6" Type="http://schemas.openxmlformats.org/officeDocument/2006/relationships/image" Target="../media/image2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4.xml"/><Relationship Id="rId3" Type="http://schemas.openxmlformats.org/officeDocument/2006/relationships/image" Target="../media/image238.png"/><Relationship Id="rId4" Type="http://schemas.openxmlformats.org/officeDocument/2006/relationships/image" Target="../media/image244.png"/><Relationship Id="rId5" Type="http://schemas.openxmlformats.org/officeDocument/2006/relationships/image" Target="../media/image250.png"/><Relationship Id="rId6" Type="http://schemas.openxmlformats.org/officeDocument/2006/relationships/image" Target="../media/image2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5.xml"/><Relationship Id="rId3" Type="http://schemas.openxmlformats.org/officeDocument/2006/relationships/image" Target="../media/image260.png"/><Relationship Id="rId4" Type="http://schemas.openxmlformats.org/officeDocument/2006/relationships/image" Target="../media/image2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6.xml"/><Relationship Id="rId3" Type="http://schemas.openxmlformats.org/officeDocument/2006/relationships/image" Target="../media/image2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9.xml"/><Relationship Id="rId3" Type="http://schemas.openxmlformats.org/officeDocument/2006/relationships/image" Target="../media/image2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 Id="rId3" Type="http://schemas.openxmlformats.org/officeDocument/2006/relationships/image" Target="../media/image223.png"/><Relationship Id="rId4" Type="http://schemas.openxmlformats.org/officeDocument/2006/relationships/image" Target="../media/image20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0.xml"/><Relationship Id="rId3" Type="http://schemas.openxmlformats.org/officeDocument/2006/relationships/image" Target="../media/image2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1.xml"/><Relationship Id="rId3" Type="http://schemas.openxmlformats.org/officeDocument/2006/relationships/image" Target="../media/image2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54.xml"/><Relationship Id="rId3" Type="http://schemas.openxmlformats.org/officeDocument/2006/relationships/image" Target="../media/image262.png"/><Relationship Id="rId4" Type="http://schemas.openxmlformats.org/officeDocument/2006/relationships/hyperlink" Target="http://www.youtube.com/watch?v=5ZDLqbCjads" TargetMode="External"/><Relationship Id="rId5" Type="http://schemas.openxmlformats.org/officeDocument/2006/relationships/image" Target="../media/image25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6.xml"/><Relationship Id="rId3" Type="http://schemas.openxmlformats.org/officeDocument/2006/relationships/image" Target="../media/image253.gif"/><Relationship Id="rId4" Type="http://schemas.openxmlformats.org/officeDocument/2006/relationships/hyperlink" Target="https://dribbble.com/search/shots/popular/animation?q=minin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7.xml"/><Relationship Id="rId3" Type="http://schemas.openxmlformats.org/officeDocument/2006/relationships/image" Target="../media/image2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9.xml"/><Relationship Id="rId3" Type="http://schemas.openxmlformats.org/officeDocument/2006/relationships/image" Target="../media/image2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image" Target="../media/image2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223.png"/><Relationship Id="rId4"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image" Target="../media/image210.png"/><Relationship Id="rId7" Type="http://schemas.openxmlformats.org/officeDocument/2006/relationships/image" Target="../media/image212.png"/><Relationship Id="rId8" Type="http://schemas.openxmlformats.org/officeDocument/2006/relationships/image" Target="../media/image2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2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xml"/><Relationship Id="rId3" Type="http://schemas.openxmlformats.org/officeDocument/2006/relationships/image" Target="../media/image235.png"/><Relationship Id="rId4" Type="http://schemas.openxmlformats.org/officeDocument/2006/relationships/image" Target="../media/image2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10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Network Security Day 2</a:t>
            </a:r>
            <a:endParaRPr/>
          </a:p>
        </p:txBody>
      </p:sp>
      <p:sp>
        <p:nvSpPr>
          <p:cNvPr id="2040" name="Google Shape;2040;p10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Intrusion Detection, Snort, and Network Security Monitoring</a:t>
            </a:r>
            <a:endParaRPr>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11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Intrusion Detection and Snort</a:t>
            </a:r>
            <a:endParaRPr/>
          </a:p>
        </p:txBody>
      </p:sp>
      <p:sp>
        <p:nvSpPr>
          <p:cNvPr id="2164" name="Google Shape;2164;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pic>
        <p:nvPicPr>
          <p:cNvPr id="2169" name="Google Shape;2169;p116"/>
          <p:cNvPicPr preferRelativeResize="0"/>
          <p:nvPr/>
        </p:nvPicPr>
        <p:blipFill>
          <a:blip r:embed="rId3">
            <a:alphaModFix/>
          </a:blip>
          <a:stretch>
            <a:fillRect/>
          </a:stretch>
        </p:blipFill>
        <p:spPr>
          <a:xfrm>
            <a:off x="883" y="0"/>
            <a:ext cx="9142233" cy="5143500"/>
          </a:xfrm>
          <a:prstGeom prst="rect">
            <a:avLst/>
          </a:prstGeom>
          <a:noFill/>
          <a:ln>
            <a:noFill/>
          </a:ln>
        </p:spPr>
      </p:pic>
      <p:sp>
        <p:nvSpPr>
          <p:cNvPr id="2170" name="Google Shape;2170;p116"/>
          <p:cNvSpPr txBox="1"/>
          <p:nvPr>
            <p:ph idx="3" type="body"/>
          </p:nvPr>
        </p:nvSpPr>
        <p:spPr>
          <a:xfrm>
            <a:off x="875" y="1656600"/>
            <a:ext cx="4416300" cy="2084400"/>
          </a:xfrm>
          <a:prstGeom prst="rect">
            <a:avLst/>
          </a:prstGeom>
        </p:spPr>
        <p:txBody>
          <a:bodyPr anchorCtr="0" anchor="t" bIns="914400" lIns="457200" spcFirstLastPara="1" rIns="457200" wrap="square" tIns="0">
            <a:noAutofit/>
          </a:bodyPr>
          <a:lstStyle/>
          <a:p>
            <a:pPr indent="-215900" lvl="0" marL="228600" rtl="0" algn="l">
              <a:lnSpc>
                <a:spcPct val="115000"/>
              </a:lnSpc>
              <a:spcBef>
                <a:spcPts val="0"/>
              </a:spcBef>
              <a:spcAft>
                <a:spcPts val="0"/>
              </a:spcAft>
              <a:buClr>
                <a:srgbClr val="FFFFFF"/>
              </a:buClr>
              <a:buSzPts val="1600"/>
              <a:buChar char="●"/>
            </a:pPr>
            <a:r>
              <a:rPr lang="en" sz="1600">
                <a:solidFill>
                  <a:srgbClr val="FFFFFF"/>
                </a:solidFill>
              </a:rPr>
              <a:t>IDS are </a:t>
            </a:r>
            <a:r>
              <a:rPr i="1" lang="en" sz="1600">
                <a:solidFill>
                  <a:srgbClr val="FFFFFF"/>
                </a:solidFill>
              </a:rPr>
              <a:t>passive</a:t>
            </a:r>
            <a:r>
              <a:rPr lang="en" sz="1600">
                <a:solidFill>
                  <a:srgbClr val="FFFFFF"/>
                </a:solidFill>
              </a:rPr>
              <a:t>. They do not respond to attacks, they only log and document information for future analysis.</a:t>
            </a:r>
            <a:endParaRPr sz="1600">
              <a:solidFill>
                <a:srgbClr val="FFFFFF"/>
              </a:solidFill>
            </a:endParaRPr>
          </a:p>
          <a:p>
            <a:pPr indent="-215900" lvl="0" marL="228600" rtl="0" algn="l">
              <a:lnSpc>
                <a:spcPct val="115000"/>
              </a:lnSpc>
              <a:spcBef>
                <a:spcPts val="1000"/>
              </a:spcBef>
              <a:spcAft>
                <a:spcPts val="1000"/>
              </a:spcAft>
              <a:buClr>
                <a:srgbClr val="FFFFFF"/>
              </a:buClr>
              <a:buSzPts val="1600"/>
              <a:buChar char="●"/>
            </a:pPr>
            <a:r>
              <a:rPr lang="en" sz="1600">
                <a:solidFill>
                  <a:srgbClr val="FFFFFF"/>
                </a:solidFill>
              </a:rPr>
              <a:t>IDS helps </a:t>
            </a:r>
            <a:r>
              <a:rPr lang="en" sz="1600">
                <a:solidFill>
                  <a:srgbClr val="FFFFFF"/>
                </a:solidFill>
              </a:rPr>
              <a:t>organizations</a:t>
            </a:r>
            <a:r>
              <a:rPr lang="en" sz="1600">
                <a:solidFill>
                  <a:srgbClr val="FFFFFF"/>
                </a:solidFill>
              </a:rPr>
              <a:t> establish situational awareness of attackers, allowing them to harden defenses. </a:t>
            </a:r>
            <a:endParaRPr sz="1600">
              <a:solidFill>
                <a:srgbClr val="FFFFFF"/>
              </a:solidFill>
            </a:endParaRPr>
          </a:p>
        </p:txBody>
      </p:sp>
      <p:sp>
        <p:nvSpPr>
          <p:cNvPr id="2171" name="Google Shape;2171;p116"/>
          <p:cNvSpPr/>
          <p:nvPr/>
        </p:nvSpPr>
        <p:spPr>
          <a:xfrm rot="10800000">
            <a:off x="0" y="0"/>
            <a:ext cx="9144000" cy="1656600"/>
          </a:xfrm>
          <a:prstGeom prst="rect">
            <a:avLst/>
          </a:prstGeom>
          <a:gradFill>
            <a:gsLst>
              <a:gs pos="0">
                <a:srgbClr val="FFFFFF">
                  <a:alpha val="0"/>
                </a:srgbClr>
              </a:gs>
              <a:gs pos="100000">
                <a:srgbClr val="4829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16"/>
          <p:cNvSpPr txBox="1"/>
          <p:nvPr>
            <p:ph type="title"/>
          </p:nvPr>
        </p:nvSpPr>
        <p:spPr>
          <a:xfrm>
            <a:off x="-12300" y="0"/>
            <a:ext cx="9168600" cy="533700"/>
          </a:xfrm>
          <a:prstGeom prst="rect">
            <a:avLst/>
          </a:prstGeom>
          <a:effectLst>
            <a:outerShdw blurRad="57150" rotWithShape="0" algn="bl" dir="5400000" dist="19050">
              <a:srgbClr val="000000">
                <a:alpha val="50000"/>
              </a:srgbClr>
            </a:outerShdw>
          </a:effectLst>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Intrusion Detection Systems</a:t>
            </a:r>
            <a:endParaRPr>
              <a:solidFill>
                <a:srgbClr val="FFFFFF"/>
              </a:solidFill>
            </a:endParaRPr>
          </a:p>
        </p:txBody>
      </p:sp>
      <p:sp>
        <p:nvSpPr>
          <p:cNvPr id="2173" name="Google Shape;2173;p116"/>
          <p:cNvSpPr txBox="1"/>
          <p:nvPr>
            <p:ph idx="1" type="subTitle"/>
          </p:nvPr>
        </p:nvSpPr>
        <p:spPr>
          <a:xfrm>
            <a:off x="0" y="658025"/>
            <a:ext cx="4290900" cy="7767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rgbClr val="FFFFFF"/>
                </a:solidFill>
              </a:rPr>
              <a:t>Unlike firewalls, an IDS detects and alerts of an attack.</a:t>
            </a:r>
            <a:endParaRPr>
              <a:solidFill>
                <a:srgbClr val="FFFFFF"/>
              </a:solidFill>
            </a:endParaRPr>
          </a:p>
        </p:txBody>
      </p:sp>
      <p:cxnSp>
        <p:nvCxnSpPr>
          <p:cNvPr id="2174" name="Google Shape;2174;p116"/>
          <p:cNvCxnSpPr/>
          <p:nvPr/>
        </p:nvCxnSpPr>
        <p:spPr>
          <a:xfrm>
            <a:off x="274375" y="640080"/>
            <a:ext cx="4290900" cy="0"/>
          </a:xfrm>
          <a:prstGeom prst="straightConnector1">
            <a:avLst/>
          </a:prstGeom>
          <a:noFill/>
          <a:ln cap="flat" cmpd="sng" w="9525">
            <a:solidFill>
              <a:srgbClr val="FFFFFF"/>
            </a:solidFill>
            <a:prstDash val="solid"/>
            <a:round/>
            <a:headEnd len="med" w="med" type="none"/>
            <a:tailEnd len="med" w="med" type="none"/>
          </a:ln>
        </p:spPr>
      </p:cxnSp>
      <p:sp>
        <p:nvSpPr>
          <p:cNvPr id="2175" name="Google Shape;2175;p1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179" name="Shape 2179"/>
        <p:cNvGrpSpPr/>
        <p:nvPr/>
      </p:nvGrpSpPr>
      <p:grpSpPr>
        <a:xfrm>
          <a:off x="0" y="0"/>
          <a:ext cx="0" cy="0"/>
          <a:chOff x="0" y="0"/>
          <a:chExt cx="0" cy="0"/>
        </a:xfrm>
      </p:grpSpPr>
      <p:sp>
        <p:nvSpPr>
          <p:cNvPr id="2180" name="Google Shape;2180;p117"/>
          <p:cNvSpPr/>
          <p:nvPr/>
        </p:nvSpPr>
        <p:spPr>
          <a:xfrm>
            <a:off x="4381500" y="876300"/>
            <a:ext cx="458700" cy="3990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17"/>
          <p:cNvSpPr/>
          <p:nvPr/>
        </p:nvSpPr>
        <p:spPr>
          <a:xfrm>
            <a:off x="1076325" y="1423550"/>
            <a:ext cx="3143100" cy="4761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17"/>
          <p:cNvSpPr/>
          <p:nvPr/>
        </p:nvSpPr>
        <p:spPr>
          <a:xfrm>
            <a:off x="5555425" y="1425800"/>
            <a:ext cx="3143100" cy="476100"/>
          </a:xfrm>
          <a:prstGeom prst="roundRect">
            <a:avLst>
              <a:gd fmla="val 16667" name="adj"/>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IDS Types</a:t>
            </a:r>
            <a:endParaRPr/>
          </a:p>
        </p:txBody>
      </p:sp>
      <p:sp>
        <p:nvSpPr>
          <p:cNvPr id="2184" name="Google Shape;2184;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There are two types of IDS: </a:t>
            </a:r>
            <a:endParaRPr/>
          </a:p>
        </p:txBody>
      </p:sp>
      <p:sp>
        <p:nvSpPr>
          <p:cNvPr id="2185" name="Google Shape;2185;p117"/>
          <p:cNvSpPr txBox="1"/>
          <p:nvPr>
            <p:ph idx="3" type="subTitle"/>
          </p:nvPr>
        </p:nvSpPr>
        <p:spPr>
          <a:xfrm>
            <a:off x="-12300" y="2135850"/>
            <a:ext cx="4577700" cy="2544600"/>
          </a:xfrm>
          <a:prstGeom prst="rect">
            <a:avLst/>
          </a:prstGeom>
        </p:spPr>
        <p:txBody>
          <a:bodyPr anchorCtr="0" anchor="t" bIns="91425" lIns="457200" spcFirstLastPara="1" rIns="0" wrap="square" tIns="91425">
            <a:noAutofit/>
          </a:bodyPr>
          <a:lstStyle/>
          <a:p>
            <a:pPr indent="0" lvl="0" marL="0" rtl="0" algn="l">
              <a:lnSpc>
                <a:spcPct val="115000"/>
              </a:lnSpc>
              <a:spcBef>
                <a:spcPts val="0"/>
              </a:spcBef>
              <a:spcAft>
                <a:spcPts val="0"/>
              </a:spcAft>
              <a:buNone/>
            </a:pPr>
            <a:r>
              <a:rPr lang="en" sz="1400"/>
              <a:t>A s</a:t>
            </a:r>
            <a:r>
              <a:rPr lang="en" sz="1400"/>
              <a:t>ignature-based IDS compares patterns of </a:t>
            </a:r>
            <a:endParaRPr sz="1400"/>
          </a:p>
          <a:p>
            <a:pPr indent="0" lvl="0" marL="0" rtl="0" algn="l">
              <a:lnSpc>
                <a:spcPct val="115000"/>
              </a:lnSpc>
              <a:spcBef>
                <a:spcPts val="0"/>
              </a:spcBef>
              <a:spcAft>
                <a:spcPts val="0"/>
              </a:spcAft>
              <a:buNone/>
            </a:pPr>
            <a:r>
              <a:rPr lang="en" sz="1400"/>
              <a:t>traffic to predefined signatures. </a:t>
            </a:r>
            <a:endParaRPr sz="1400"/>
          </a:p>
          <a:p>
            <a:pPr indent="-203200" lvl="0" marL="228600" rtl="0" algn="l">
              <a:spcBef>
                <a:spcPts val="1000"/>
              </a:spcBef>
              <a:spcAft>
                <a:spcPts val="0"/>
              </a:spcAft>
              <a:buClr>
                <a:srgbClr val="F1C232"/>
              </a:buClr>
              <a:buSzPts val="1400"/>
              <a:buChar char="●"/>
            </a:pPr>
            <a:r>
              <a:rPr lang="en"/>
              <a:t>Good</a:t>
            </a:r>
            <a:r>
              <a:rPr lang="en"/>
              <a:t> for identifying well-known attacks. </a:t>
            </a:r>
            <a:endParaRPr/>
          </a:p>
          <a:p>
            <a:pPr indent="-203200" lvl="0" marL="228600" rtl="0" algn="l">
              <a:spcBef>
                <a:spcPts val="600"/>
              </a:spcBef>
              <a:spcAft>
                <a:spcPts val="0"/>
              </a:spcAft>
              <a:buClr>
                <a:srgbClr val="F1C232"/>
              </a:buClr>
              <a:buSzPts val="1400"/>
              <a:buChar char="●"/>
            </a:pPr>
            <a:r>
              <a:rPr lang="en"/>
              <a:t>Can be updated as new attack signatures are released. </a:t>
            </a:r>
            <a:endParaRPr/>
          </a:p>
          <a:p>
            <a:pPr indent="-203200" lvl="0" marL="228600" rtl="0" algn="l">
              <a:spcBef>
                <a:spcPts val="600"/>
              </a:spcBef>
              <a:spcAft>
                <a:spcPts val="0"/>
              </a:spcAft>
              <a:buClr>
                <a:srgbClr val="F1C232"/>
              </a:buClr>
              <a:buSzPts val="1400"/>
              <a:buChar char="●"/>
            </a:pPr>
            <a:r>
              <a:rPr lang="en"/>
              <a:t>Vulnerable to attacks through packet manipulation. </a:t>
            </a:r>
            <a:endParaRPr/>
          </a:p>
          <a:p>
            <a:pPr indent="-203200" lvl="0" marL="228600" rtl="0" algn="l">
              <a:spcBef>
                <a:spcPts val="600"/>
              </a:spcBef>
              <a:spcAft>
                <a:spcPts val="600"/>
              </a:spcAft>
              <a:buClr>
                <a:srgbClr val="F1C232"/>
              </a:buClr>
              <a:buSzPts val="1400"/>
              <a:buChar char="●"/>
            </a:pPr>
            <a:r>
              <a:rPr lang="en"/>
              <a:t>Unable to detect zero-day attacks. </a:t>
            </a:r>
            <a:endParaRPr/>
          </a:p>
        </p:txBody>
      </p:sp>
      <p:sp>
        <p:nvSpPr>
          <p:cNvPr id="2186" name="Google Shape;2186;p117"/>
          <p:cNvSpPr txBox="1"/>
          <p:nvPr>
            <p:ph idx="4" type="subTitle"/>
          </p:nvPr>
        </p:nvSpPr>
        <p:spPr>
          <a:xfrm>
            <a:off x="1076325" y="1423475"/>
            <a:ext cx="28290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600">
                <a:latin typeface="Roboto Medium"/>
                <a:ea typeface="Roboto Medium"/>
                <a:cs typeface="Roboto Medium"/>
                <a:sym typeface="Roboto Medium"/>
              </a:rPr>
              <a:t>Signature-</a:t>
            </a:r>
            <a:r>
              <a:rPr lang="en" sz="1600">
                <a:latin typeface="Roboto Medium"/>
                <a:ea typeface="Roboto Medium"/>
                <a:cs typeface="Roboto Medium"/>
                <a:sym typeface="Roboto Medium"/>
              </a:rPr>
              <a:t>based IDS</a:t>
            </a:r>
            <a:endParaRPr sz="1600">
              <a:latin typeface="Roboto Medium"/>
              <a:ea typeface="Roboto Medium"/>
              <a:cs typeface="Roboto Medium"/>
              <a:sym typeface="Roboto Medium"/>
            </a:endParaRPr>
          </a:p>
        </p:txBody>
      </p:sp>
      <p:sp>
        <p:nvSpPr>
          <p:cNvPr id="2187" name="Google Shape;2187;p117"/>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400"/>
              <a:t>An anomaly-b</a:t>
            </a:r>
            <a:r>
              <a:rPr lang="en" sz="1400"/>
              <a:t>ased IDS compares patterns of traffic against a well-known baseline. </a:t>
            </a:r>
            <a:endParaRPr sz="1400"/>
          </a:p>
          <a:p>
            <a:pPr indent="0" lvl="0" marL="0" rtl="0" algn="l">
              <a:spcBef>
                <a:spcPts val="0"/>
              </a:spcBef>
              <a:spcAft>
                <a:spcPts val="0"/>
              </a:spcAft>
              <a:buNone/>
            </a:pPr>
            <a:r>
              <a:t/>
            </a:r>
            <a:endParaRPr/>
          </a:p>
          <a:p>
            <a:pPr indent="-203200" lvl="0" marL="228600" rtl="0" algn="l">
              <a:spcBef>
                <a:spcPts val="0"/>
              </a:spcBef>
              <a:spcAft>
                <a:spcPts val="0"/>
              </a:spcAft>
              <a:buClr>
                <a:srgbClr val="783F04"/>
              </a:buClr>
              <a:buSzPts val="1400"/>
              <a:buChar char="●"/>
            </a:pPr>
            <a:r>
              <a:rPr lang="en"/>
              <a:t>Good for detecting </a:t>
            </a:r>
            <a:r>
              <a:rPr lang="en"/>
              <a:t>suspicious</a:t>
            </a:r>
            <a:r>
              <a:rPr lang="en"/>
              <a:t> traffic that deviates from well-known baselines. </a:t>
            </a:r>
            <a:endParaRPr/>
          </a:p>
          <a:p>
            <a:pPr indent="-203200" lvl="0" marL="228600" rtl="0" algn="l">
              <a:spcBef>
                <a:spcPts val="600"/>
              </a:spcBef>
              <a:spcAft>
                <a:spcPts val="0"/>
              </a:spcAft>
              <a:buClr>
                <a:srgbClr val="783F04"/>
              </a:buClr>
              <a:buSzPts val="1400"/>
              <a:buChar char="●"/>
            </a:pPr>
            <a:r>
              <a:rPr lang="en"/>
              <a:t>Excellent at detecting when attackers probe and sweep a network. </a:t>
            </a:r>
            <a:endParaRPr/>
          </a:p>
          <a:p>
            <a:pPr indent="-203200" lvl="0" marL="228600" rtl="0" algn="l">
              <a:spcBef>
                <a:spcPts val="600"/>
              </a:spcBef>
              <a:spcAft>
                <a:spcPts val="0"/>
              </a:spcAft>
              <a:buClr>
                <a:srgbClr val="783F04"/>
              </a:buClr>
              <a:buSzPts val="1400"/>
              <a:buChar char="●"/>
            </a:pPr>
            <a:r>
              <a:rPr lang="en"/>
              <a:t>Prone to false alerts. </a:t>
            </a:r>
            <a:endParaRPr/>
          </a:p>
          <a:p>
            <a:pPr indent="-203200" lvl="0" marL="228600" rtl="0" algn="l">
              <a:spcBef>
                <a:spcPts val="600"/>
              </a:spcBef>
              <a:spcAft>
                <a:spcPts val="600"/>
              </a:spcAft>
              <a:buClr>
                <a:srgbClr val="783F04"/>
              </a:buClr>
              <a:buSzPts val="1400"/>
              <a:buChar char="●"/>
            </a:pPr>
            <a:r>
              <a:rPr lang="en"/>
              <a:t>Assumes network behavior does not deviate from well-known baselines. </a:t>
            </a:r>
            <a:endParaRPr/>
          </a:p>
        </p:txBody>
      </p:sp>
      <p:sp>
        <p:nvSpPr>
          <p:cNvPr id="2188" name="Google Shape;2188;p117"/>
          <p:cNvSpPr txBox="1"/>
          <p:nvPr>
            <p:ph idx="6" type="subTitle"/>
          </p:nvPr>
        </p:nvSpPr>
        <p:spPr>
          <a:xfrm>
            <a:off x="5555425" y="1425725"/>
            <a:ext cx="28743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600">
                <a:solidFill>
                  <a:srgbClr val="FFFFFF"/>
                </a:solidFill>
                <a:latin typeface="Roboto Medium"/>
                <a:ea typeface="Roboto Medium"/>
                <a:cs typeface="Roboto Medium"/>
                <a:sym typeface="Roboto Medium"/>
              </a:rPr>
              <a:t>Anomaly-b</a:t>
            </a:r>
            <a:r>
              <a:rPr lang="en" sz="1600">
                <a:solidFill>
                  <a:srgbClr val="FFFFFF"/>
                </a:solidFill>
                <a:latin typeface="Roboto Medium"/>
                <a:ea typeface="Roboto Medium"/>
                <a:cs typeface="Roboto Medium"/>
                <a:sym typeface="Roboto Medium"/>
              </a:rPr>
              <a:t>ased IDS</a:t>
            </a:r>
            <a:endParaRPr sz="1600">
              <a:solidFill>
                <a:srgbClr val="FFFFFF"/>
              </a:solidFill>
              <a:latin typeface="Roboto Medium"/>
              <a:ea typeface="Roboto Medium"/>
              <a:cs typeface="Roboto Medium"/>
              <a:sym typeface="Roboto Medium"/>
            </a:endParaRPr>
          </a:p>
        </p:txBody>
      </p:sp>
      <p:sp>
        <p:nvSpPr>
          <p:cNvPr id="2189" name="Google Shape;2189;p11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grpSp>
        <p:nvGrpSpPr>
          <p:cNvPr id="2190" name="Google Shape;2190;p117"/>
          <p:cNvGrpSpPr/>
          <p:nvPr/>
        </p:nvGrpSpPr>
        <p:grpSpPr>
          <a:xfrm>
            <a:off x="457206" y="1421303"/>
            <a:ext cx="533372" cy="533480"/>
            <a:chOff x="457200" y="1378813"/>
            <a:chExt cx="695400" cy="695450"/>
          </a:xfrm>
        </p:grpSpPr>
        <p:sp>
          <p:nvSpPr>
            <p:cNvPr id="2191" name="Google Shape;2191;p117"/>
            <p:cNvSpPr/>
            <p:nvPr/>
          </p:nvSpPr>
          <p:spPr>
            <a:xfrm>
              <a:off x="457200" y="1378813"/>
              <a:ext cx="695400" cy="6213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192" name="Google Shape;2192;p117"/>
            <p:cNvSpPr/>
            <p:nvPr/>
          </p:nvSpPr>
          <p:spPr>
            <a:xfrm rot="10800000">
              <a:off x="634726" y="1885638"/>
              <a:ext cx="340325" cy="188625"/>
            </a:xfrm>
            <a:prstGeom prst="flowChartExtra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117"/>
          <p:cNvGrpSpPr/>
          <p:nvPr/>
        </p:nvGrpSpPr>
        <p:grpSpPr>
          <a:xfrm>
            <a:off x="4936306" y="1423553"/>
            <a:ext cx="533372" cy="533480"/>
            <a:chOff x="457200" y="1378813"/>
            <a:chExt cx="695400" cy="695450"/>
          </a:xfrm>
        </p:grpSpPr>
        <p:sp>
          <p:nvSpPr>
            <p:cNvPr id="2194" name="Google Shape;2194;p117"/>
            <p:cNvSpPr/>
            <p:nvPr/>
          </p:nvSpPr>
          <p:spPr>
            <a:xfrm>
              <a:off x="457200" y="1378813"/>
              <a:ext cx="695400" cy="621300"/>
            </a:xfrm>
            <a:prstGeom prst="roundRect">
              <a:avLst>
                <a:gd fmla="val 16667" name="adj"/>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95" name="Google Shape;2195;p117"/>
            <p:cNvSpPr/>
            <p:nvPr/>
          </p:nvSpPr>
          <p:spPr>
            <a:xfrm rot="10800000">
              <a:off x="634726" y="1885638"/>
              <a:ext cx="340325" cy="188625"/>
            </a:xfrm>
            <a:prstGeom prst="flowChartExtract">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96" name="Google Shape;2196;p117"/>
          <p:cNvPicPr preferRelativeResize="0"/>
          <p:nvPr/>
        </p:nvPicPr>
        <p:blipFill>
          <a:blip r:embed="rId3">
            <a:alphaModFix amt="39000"/>
          </a:blip>
          <a:stretch>
            <a:fillRect/>
          </a:stretch>
        </p:blipFill>
        <p:spPr>
          <a:xfrm>
            <a:off x="4555425" y="1040775"/>
            <a:ext cx="284825" cy="377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200" name="Shape 2200"/>
        <p:cNvGrpSpPr/>
        <p:nvPr/>
      </p:nvGrpSpPr>
      <p:grpSpPr>
        <a:xfrm>
          <a:off x="0" y="0"/>
          <a:ext cx="0" cy="0"/>
          <a:chOff x="0" y="0"/>
          <a:chExt cx="0" cy="0"/>
        </a:xfrm>
      </p:grpSpPr>
      <p:sp>
        <p:nvSpPr>
          <p:cNvPr id="2201" name="Google Shape;2201;p118"/>
          <p:cNvSpPr txBox="1"/>
          <p:nvPr>
            <p:ph type="title"/>
          </p:nvPr>
        </p:nvSpPr>
        <p:spPr>
          <a:xfrm>
            <a:off x="441150" y="1443751"/>
            <a:ext cx="3390600" cy="1974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IDS Types</a:t>
            </a:r>
            <a:endParaRPr/>
          </a:p>
        </p:txBody>
      </p:sp>
      <p:pic>
        <p:nvPicPr>
          <p:cNvPr id="2202" name="Google Shape;2202;p118"/>
          <p:cNvPicPr preferRelativeResize="0"/>
          <p:nvPr/>
        </p:nvPicPr>
        <p:blipFill>
          <a:blip r:embed="rId3">
            <a:alphaModFix/>
          </a:blip>
          <a:stretch>
            <a:fillRect/>
          </a:stretch>
        </p:blipFill>
        <p:spPr>
          <a:xfrm>
            <a:off x="648709" y="1443954"/>
            <a:ext cx="3390682" cy="1901745"/>
          </a:xfrm>
          <a:prstGeom prst="rect">
            <a:avLst/>
          </a:prstGeom>
          <a:noFill/>
          <a:ln>
            <a:noFill/>
          </a:ln>
        </p:spPr>
      </p:pic>
      <p:sp>
        <p:nvSpPr>
          <p:cNvPr id="2203" name="Google Shape;2203;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Intrusion detection systems have two basic architectures: </a:t>
            </a:r>
            <a:endParaRPr/>
          </a:p>
        </p:txBody>
      </p:sp>
      <p:sp>
        <p:nvSpPr>
          <p:cNvPr id="2204" name="Google Shape;2204;p118"/>
          <p:cNvSpPr txBox="1"/>
          <p:nvPr>
            <p:ph idx="1" type="subTitle"/>
          </p:nvPr>
        </p:nvSpPr>
        <p:spPr>
          <a:xfrm>
            <a:off x="648750" y="1443750"/>
            <a:ext cx="3390600" cy="1901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7200">
                <a:solidFill>
                  <a:srgbClr val="FFFFFF"/>
                </a:solidFill>
              </a:rPr>
              <a:t>NIDS</a:t>
            </a:r>
            <a:endParaRPr b="1" sz="7200">
              <a:solidFill>
                <a:srgbClr val="FFFFFF"/>
              </a:solidFill>
            </a:endParaRPr>
          </a:p>
        </p:txBody>
      </p:sp>
      <p:sp>
        <p:nvSpPr>
          <p:cNvPr id="2205" name="Google Shape;2205;p118"/>
          <p:cNvSpPr txBox="1"/>
          <p:nvPr>
            <p:ph idx="1" type="subTitle"/>
          </p:nvPr>
        </p:nvSpPr>
        <p:spPr>
          <a:xfrm>
            <a:off x="76200" y="3596275"/>
            <a:ext cx="4535700" cy="990900"/>
          </a:xfrm>
          <a:prstGeom prst="rect">
            <a:avLst/>
          </a:prstGeom>
        </p:spPr>
        <p:txBody>
          <a:bodyPr anchorCtr="0" anchor="t" bIns="91425" lIns="0" spcFirstLastPara="1" rIns="0" wrap="square" tIns="0">
            <a:noAutofit/>
          </a:bodyPr>
          <a:lstStyle/>
          <a:p>
            <a:pPr indent="0" lvl="0" marL="0" rtl="0" algn="ctr">
              <a:lnSpc>
                <a:spcPct val="115000"/>
              </a:lnSpc>
              <a:spcBef>
                <a:spcPts val="0"/>
              </a:spcBef>
              <a:spcAft>
                <a:spcPts val="600"/>
              </a:spcAft>
              <a:buNone/>
            </a:pPr>
            <a:r>
              <a:rPr b="1" lang="en" sz="1600">
                <a:solidFill>
                  <a:schemeClr val="dk1"/>
                </a:solidFill>
              </a:rPr>
              <a:t>Network intrusion detection (NIDS) </a:t>
            </a:r>
            <a:br>
              <a:rPr lang="en" sz="1600">
                <a:solidFill>
                  <a:schemeClr val="dk1"/>
                </a:solidFill>
              </a:rPr>
            </a:br>
            <a:r>
              <a:rPr lang="en" sz="1600">
                <a:solidFill>
                  <a:schemeClr val="dk1"/>
                </a:solidFill>
              </a:rPr>
              <a:t>filters an entire subnet on a network.</a:t>
            </a:r>
            <a:endParaRPr sz="2000"/>
          </a:p>
        </p:txBody>
      </p:sp>
      <p:sp>
        <p:nvSpPr>
          <p:cNvPr id="2206" name="Google Shape;2206;p118"/>
          <p:cNvSpPr txBox="1"/>
          <p:nvPr>
            <p:ph idx="1" type="subTitle"/>
          </p:nvPr>
        </p:nvSpPr>
        <p:spPr>
          <a:xfrm>
            <a:off x="4605100" y="3596275"/>
            <a:ext cx="4535700" cy="990900"/>
          </a:xfrm>
          <a:prstGeom prst="rect">
            <a:avLst/>
          </a:prstGeom>
        </p:spPr>
        <p:txBody>
          <a:bodyPr anchorCtr="0" anchor="t" bIns="91425" lIns="0" spcFirstLastPara="1" rIns="0" wrap="square" tIns="0">
            <a:noAutofit/>
          </a:bodyPr>
          <a:lstStyle/>
          <a:p>
            <a:pPr indent="0" lvl="0" marL="0" rtl="0" algn="ctr">
              <a:lnSpc>
                <a:spcPct val="115000"/>
              </a:lnSpc>
              <a:spcBef>
                <a:spcPts val="0"/>
              </a:spcBef>
              <a:spcAft>
                <a:spcPts val="600"/>
              </a:spcAft>
              <a:buNone/>
            </a:pPr>
            <a:r>
              <a:rPr b="1" lang="en" sz="1600">
                <a:solidFill>
                  <a:schemeClr val="dk1"/>
                </a:solidFill>
              </a:rPr>
              <a:t>Host-based intrusion detection (HIDS) </a:t>
            </a:r>
            <a:br>
              <a:rPr lang="en" sz="1600">
                <a:solidFill>
                  <a:schemeClr val="dk1"/>
                </a:solidFill>
              </a:rPr>
            </a:br>
            <a:r>
              <a:rPr lang="en" sz="1600">
                <a:solidFill>
                  <a:schemeClr val="dk1"/>
                </a:solidFill>
              </a:rPr>
              <a:t>runs locally on a host-based system </a:t>
            </a:r>
            <a:br>
              <a:rPr lang="en" sz="1600">
                <a:solidFill>
                  <a:schemeClr val="dk1"/>
                </a:solidFill>
              </a:rPr>
            </a:br>
            <a:r>
              <a:rPr lang="en" sz="1600">
                <a:solidFill>
                  <a:schemeClr val="dk1"/>
                </a:solidFill>
              </a:rPr>
              <a:t>or user’s workstation or server. </a:t>
            </a:r>
            <a:endParaRPr sz="2000"/>
          </a:p>
        </p:txBody>
      </p:sp>
      <p:sp>
        <p:nvSpPr>
          <p:cNvPr id="2207" name="Google Shape;2207;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Intrusion Detection Architecture</a:t>
            </a:r>
            <a:endParaRPr/>
          </a:p>
        </p:txBody>
      </p:sp>
      <p:pic>
        <p:nvPicPr>
          <p:cNvPr id="2208" name="Google Shape;2208;p118"/>
          <p:cNvPicPr preferRelativeResize="0"/>
          <p:nvPr/>
        </p:nvPicPr>
        <p:blipFill>
          <a:blip r:embed="rId3">
            <a:alphaModFix/>
          </a:blip>
          <a:stretch>
            <a:fillRect/>
          </a:stretch>
        </p:blipFill>
        <p:spPr>
          <a:xfrm>
            <a:off x="5177609" y="1443954"/>
            <a:ext cx="3390682" cy="1901745"/>
          </a:xfrm>
          <a:prstGeom prst="rect">
            <a:avLst/>
          </a:prstGeom>
          <a:noFill/>
          <a:ln>
            <a:noFill/>
          </a:ln>
        </p:spPr>
      </p:pic>
      <p:sp>
        <p:nvSpPr>
          <p:cNvPr id="2209" name="Google Shape;2209;p118"/>
          <p:cNvSpPr txBox="1"/>
          <p:nvPr>
            <p:ph idx="2" type="subTitle"/>
          </p:nvPr>
        </p:nvSpPr>
        <p:spPr>
          <a:xfrm>
            <a:off x="5177650" y="1443750"/>
            <a:ext cx="3390600" cy="1901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7200">
                <a:solidFill>
                  <a:srgbClr val="FFFFFF"/>
                </a:solidFill>
              </a:rPr>
              <a:t>H</a:t>
            </a:r>
            <a:r>
              <a:rPr b="1" lang="en" sz="7200">
                <a:solidFill>
                  <a:srgbClr val="FFFFFF"/>
                </a:solidFill>
              </a:rPr>
              <a:t>IDS</a:t>
            </a:r>
            <a:endParaRPr b="1" sz="7200">
              <a:solidFill>
                <a:srgbClr val="FFFFFF"/>
              </a:solidFill>
            </a:endParaRPr>
          </a:p>
        </p:txBody>
      </p:sp>
      <p:pic>
        <p:nvPicPr>
          <p:cNvPr id="2210" name="Google Shape;2210;p118"/>
          <p:cNvPicPr preferRelativeResize="0"/>
          <p:nvPr/>
        </p:nvPicPr>
        <p:blipFill>
          <a:blip r:embed="rId4">
            <a:alphaModFix amt="39000"/>
          </a:blip>
          <a:stretch>
            <a:fillRect/>
          </a:stretch>
        </p:blipFill>
        <p:spPr>
          <a:xfrm>
            <a:off x="4555425" y="1040775"/>
            <a:ext cx="284825" cy="3779600"/>
          </a:xfrm>
          <a:prstGeom prst="rect">
            <a:avLst/>
          </a:prstGeom>
          <a:noFill/>
          <a:ln>
            <a:noFill/>
          </a:ln>
        </p:spPr>
      </p:pic>
      <p:sp>
        <p:nvSpPr>
          <p:cNvPr id="2211" name="Google Shape;2211;p1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pic>
        <p:nvPicPr>
          <p:cNvPr id="2216" name="Google Shape;2216;p119"/>
          <p:cNvPicPr preferRelativeResize="0"/>
          <p:nvPr/>
        </p:nvPicPr>
        <p:blipFill>
          <a:blip r:embed="rId3">
            <a:alphaModFix/>
          </a:blip>
          <a:stretch>
            <a:fillRect/>
          </a:stretch>
        </p:blipFill>
        <p:spPr>
          <a:xfrm>
            <a:off x="-12300" y="550"/>
            <a:ext cx="9168602" cy="5142427"/>
          </a:xfrm>
          <a:prstGeom prst="rect">
            <a:avLst/>
          </a:prstGeom>
          <a:noFill/>
          <a:ln>
            <a:noFill/>
          </a:ln>
        </p:spPr>
      </p:pic>
      <p:sp>
        <p:nvSpPr>
          <p:cNvPr id="2217" name="Google Shape;2217;p119"/>
          <p:cNvSpPr/>
          <p:nvPr/>
        </p:nvSpPr>
        <p:spPr>
          <a:xfrm>
            <a:off x="5018400" y="249725"/>
            <a:ext cx="4545600" cy="4495800"/>
          </a:xfrm>
          <a:prstGeom prst="roundRect">
            <a:avLst>
              <a:gd fmla="val 4225" name="adj"/>
            </a:avLst>
          </a:prstGeom>
          <a:solidFill>
            <a:srgbClr val="DBC5AD">
              <a:alpha val="446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8" name="Google Shape;2218;p119"/>
          <p:cNvPicPr preferRelativeResize="0"/>
          <p:nvPr/>
        </p:nvPicPr>
        <p:blipFill rotWithShape="1">
          <a:blip r:embed="rId4">
            <a:alphaModFix/>
          </a:blip>
          <a:srcRect b="-10180" l="-6708" r="-6426" t="-6031"/>
          <a:stretch/>
        </p:blipFill>
        <p:spPr>
          <a:xfrm>
            <a:off x="6050525" y="409575"/>
            <a:ext cx="1468899" cy="965700"/>
          </a:xfrm>
          <a:prstGeom prst="rect">
            <a:avLst/>
          </a:prstGeom>
          <a:noFill/>
          <a:ln>
            <a:noFill/>
          </a:ln>
        </p:spPr>
      </p:pic>
      <p:cxnSp>
        <p:nvCxnSpPr>
          <p:cNvPr id="2219" name="Google Shape;2219;p119"/>
          <p:cNvCxnSpPr/>
          <p:nvPr/>
        </p:nvCxnSpPr>
        <p:spPr>
          <a:xfrm>
            <a:off x="5888650" y="3005250"/>
            <a:ext cx="1796400" cy="0"/>
          </a:xfrm>
          <a:prstGeom prst="straightConnector1">
            <a:avLst/>
          </a:prstGeom>
          <a:noFill/>
          <a:ln cap="flat" cmpd="sng" w="76200">
            <a:solidFill>
              <a:srgbClr val="000000"/>
            </a:solidFill>
            <a:prstDash val="solid"/>
            <a:round/>
            <a:headEnd len="med" w="med" type="none"/>
            <a:tailEnd len="med" w="med" type="none"/>
          </a:ln>
        </p:spPr>
      </p:cxnSp>
      <p:cxnSp>
        <p:nvCxnSpPr>
          <p:cNvPr id="2220" name="Google Shape;2220;p119"/>
          <p:cNvCxnSpPr>
            <a:endCxn id="2221" idx="2"/>
          </p:cNvCxnSpPr>
          <p:nvPr/>
        </p:nvCxnSpPr>
        <p:spPr>
          <a:xfrm>
            <a:off x="7345975" y="2010625"/>
            <a:ext cx="552600" cy="2700"/>
          </a:xfrm>
          <a:prstGeom prst="straightConnector1">
            <a:avLst/>
          </a:prstGeom>
          <a:noFill/>
          <a:ln cap="flat" cmpd="sng" w="28575">
            <a:solidFill>
              <a:srgbClr val="FF0000"/>
            </a:solidFill>
            <a:prstDash val="dash"/>
            <a:round/>
            <a:headEnd len="med" w="med" type="none"/>
            <a:tailEnd len="med" w="med" type="none"/>
          </a:ln>
        </p:spPr>
      </p:cxnSp>
      <p:cxnSp>
        <p:nvCxnSpPr>
          <p:cNvPr id="2222" name="Google Shape;2222;p119"/>
          <p:cNvCxnSpPr/>
          <p:nvPr/>
        </p:nvCxnSpPr>
        <p:spPr>
          <a:xfrm>
            <a:off x="6784975" y="1284200"/>
            <a:ext cx="0" cy="318000"/>
          </a:xfrm>
          <a:prstGeom prst="straightConnector1">
            <a:avLst/>
          </a:prstGeom>
          <a:noFill/>
          <a:ln cap="flat" cmpd="sng" w="76200">
            <a:solidFill>
              <a:srgbClr val="000000"/>
            </a:solidFill>
            <a:prstDash val="solid"/>
            <a:round/>
            <a:headEnd len="med" w="med" type="none"/>
            <a:tailEnd len="med" w="med" type="none"/>
          </a:ln>
        </p:spPr>
      </p:cxnSp>
      <p:sp>
        <p:nvSpPr>
          <p:cNvPr id="2221" name="Google Shape;2221;p119"/>
          <p:cNvSpPr/>
          <p:nvPr/>
        </p:nvSpPr>
        <p:spPr>
          <a:xfrm>
            <a:off x="7898575" y="1527775"/>
            <a:ext cx="971100" cy="971100"/>
          </a:xfrm>
          <a:prstGeom prst="ellipse">
            <a:avLst/>
          </a:prstGeom>
          <a:solidFill>
            <a:srgbClr val="FFFFFF"/>
          </a:solid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19"/>
          <p:cNvSpPr/>
          <p:nvPr/>
        </p:nvSpPr>
        <p:spPr>
          <a:xfrm>
            <a:off x="8032442" y="1696119"/>
            <a:ext cx="703200" cy="2721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0000"/>
                </a:solidFill>
                <a:latin typeface="Roboto"/>
                <a:ea typeface="Roboto"/>
                <a:cs typeface="Roboto"/>
                <a:sym typeface="Roboto"/>
              </a:rPr>
              <a:t>N</a:t>
            </a:r>
            <a:r>
              <a:rPr b="1" lang="en" sz="1600">
                <a:solidFill>
                  <a:srgbClr val="FF0000"/>
                </a:solidFill>
                <a:latin typeface="Roboto"/>
                <a:ea typeface="Roboto"/>
                <a:cs typeface="Roboto"/>
                <a:sym typeface="Roboto"/>
              </a:rPr>
              <a:t>IDS</a:t>
            </a:r>
            <a:endParaRPr sz="1600">
              <a:solidFill>
                <a:srgbClr val="FF0000"/>
              </a:solidFill>
            </a:endParaRPr>
          </a:p>
        </p:txBody>
      </p:sp>
      <p:pic>
        <p:nvPicPr>
          <p:cNvPr id="2224" name="Google Shape;2224;p119"/>
          <p:cNvPicPr preferRelativeResize="0"/>
          <p:nvPr/>
        </p:nvPicPr>
        <p:blipFill>
          <a:blip r:embed="rId5">
            <a:alphaModFix/>
          </a:blip>
          <a:stretch>
            <a:fillRect/>
          </a:stretch>
        </p:blipFill>
        <p:spPr>
          <a:xfrm>
            <a:off x="5200024" y="3687199"/>
            <a:ext cx="978874" cy="618100"/>
          </a:xfrm>
          <a:prstGeom prst="rect">
            <a:avLst/>
          </a:prstGeom>
          <a:noFill/>
          <a:ln>
            <a:noFill/>
          </a:ln>
          <a:effectLst>
            <a:outerShdw blurRad="57150" rotWithShape="0" algn="bl" dir="5400000" dist="19050">
              <a:srgbClr val="000000">
                <a:alpha val="50000"/>
              </a:srgbClr>
            </a:outerShdw>
          </a:effectLst>
        </p:spPr>
      </p:pic>
      <p:pic>
        <p:nvPicPr>
          <p:cNvPr id="2225" name="Google Shape;2225;p119"/>
          <p:cNvPicPr preferRelativeResize="0"/>
          <p:nvPr/>
        </p:nvPicPr>
        <p:blipFill>
          <a:blip r:embed="rId5">
            <a:alphaModFix/>
          </a:blip>
          <a:stretch>
            <a:fillRect/>
          </a:stretch>
        </p:blipFill>
        <p:spPr>
          <a:xfrm>
            <a:off x="6297412" y="3687199"/>
            <a:ext cx="978874" cy="618100"/>
          </a:xfrm>
          <a:prstGeom prst="rect">
            <a:avLst/>
          </a:prstGeom>
          <a:noFill/>
          <a:ln>
            <a:noFill/>
          </a:ln>
          <a:effectLst>
            <a:outerShdw blurRad="57150" rotWithShape="0" algn="bl" dir="5400000" dist="19050">
              <a:srgbClr val="000000">
                <a:alpha val="50000"/>
              </a:srgbClr>
            </a:outerShdw>
          </a:effectLst>
        </p:spPr>
      </p:pic>
      <p:pic>
        <p:nvPicPr>
          <p:cNvPr id="2226" name="Google Shape;2226;p119"/>
          <p:cNvPicPr preferRelativeResize="0"/>
          <p:nvPr/>
        </p:nvPicPr>
        <p:blipFill>
          <a:blip r:embed="rId6">
            <a:alphaModFix/>
          </a:blip>
          <a:stretch>
            <a:fillRect/>
          </a:stretch>
        </p:blipFill>
        <p:spPr>
          <a:xfrm>
            <a:off x="8076002" y="1968220"/>
            <a:ext cx="616102" cy="280036"/>
          </a:xfrm>
          <a:prstGeom prst="rect">
            <a:avLst/>
          </a:prstGeom>
          <a:noFill/>
          <a:ln>
            <a:noFill/>
          </a:ln>
        </p:spPr>
      </p:pic>
      <p:sp>
        <p:nvSpPr>
          <p:cNvPr id="2227" name="Google Shape;2227;p119"/>
          <p:cNvSpPr txBox="1"/>
          <p:nvPr>
            <p:ph type="title"/>
          </p:nvPr>
        </p:nvSpPr>
        <p:spPr>
          <a:xfrm>
            <a:off x="-12300" y="3760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Intrusion Detection Architecture</a:t>
            </a:r>
            <a:endParaRPr>
              <a:solidFill>
                <a:srgbClr val="FFFFFF"/>
              </a:solidFill>
            </a:endParaRPr>
          </a:p>
        </p:txBody>
      </p:sp>
      <p:sp>
        <p:nvSpPr>
          <p:cNvPr id="2228" name="Google Shape;2228;p119"/>
          <p:cNvSpPr txBox="1"/>
          <p:nvPr>
            <p:ph idx="1" type="subTitle"/>
          </p:nvPr>
        </p:nvSpPr>
        <p:spPr>
          <a:xfrm>
            <a:off x="0" y="675975"/>
            <a:ext cx="4893900" cy="7164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rgbClr val="FFFFFF"/>
                </a:solidFill>
              </a:rPr>
              <a:t>Network intrusion detection (NIDS) </a:t>
            </a:r>
            <a:r>
              <a:rPr lang="en">
                <a:solidFill>
                  <a:srgbClr val="FFFFFF"/>
                </a:solidFill>
              </a:rPr>
              <a:t>filters an entire subnet on a network.</a:t>
            </a:r>
            <a:endParaRPr>
              <a:solidFill>
                <a:srgbClr val="FFFFFF"/>
              </a:solidFill>
            </a:endParaRPr>
          </a:p>
        </p:txBody>
      </p:sp>
      <p:sp>
        <p:nvSpPr>
          <p:cNvPr id="2229" name="Google Shape;2229;p119"/>
          <p:cNvSpPr txBox="1"/>
          <p:nvPr>
            <p:ph idx="3" type="body"/>
          </p:nvPr>
        </p:nvSpPr>
        <p:spPr>
          <a:xfrm>
            <a:off x="175" y="1527775"/>
            <a:ext cx="3880500" cy="1540200"/>
          </a:xfrm>
          <a:prstGeom prst="rect">
            <a:avLst/>
          </a:prstGeom>
        </p:spPr>
        <p:txBody>
          <a:bodyPr anchorCtr="0" anchor="t" bIns="914400" lIns="457200" spcFirstLastPara="1" rIns="457200" wrap="square" tIns="0">
            <a:noAutofit/>
          </a:bodyPr>
          <a:lstStyle/>
          <a:p>
            <a:pPr indent="-190500" lvl="0" marL="228600" rtl="0" algn="l">
              <a:lnSpc>
                <a:spcPct val="115000"/>
              </a:lnSpc>
              <a:spcBef>
                <a:spcPts val="0"/>
              </a:spcBef>
              <a:spcAft>
                <a:spcPts val="0"/>
              </a:spcAft>
              <a:buClr>
                <a:srgbClr val="FFFFFF"/>
              </a:buClr>
              <a:buSzPts val="1200"/>
              <a:buChar char="●"/>
            </a:pPr>
            <a:r>
              <a:rPr lang="en" sz="1200">
                <a:solidFill>
                  <a:srgbClr val="FFFFFF"/>
                </a:solidFill>
              </a:rPr>
              <a:t>Matches all traffic to a known library </a:t>
            </a:r>
            <a:br>
              <a:rPr lang="en" sz="1200">
                <a:solidFill>
                  <a:srgbClr val="FFFFFF"/>
                </a:solidFill>
              </a:rPr>
            </a:br>
            <a:r>
              <a:rPr lang="en" sz="1200">
                <a:solidFill>
                  <a:srgbClr val="FFFFFF"/>
                </a:solidFill>
              </a:rPr>
              <a:t>of attack signatures.</a:t>
            </a:r>
            <a:endParaRPr sz="1200">
              <a:solidFill>
                <a:srgbClr val="FFFFFF"/>
              </a:solidFill>
            </a:endParaRPr>
          </a:p>
          <a:p>
            <a:pPr indent="-190500" lvl="0" marL="228600" rtl="0" algn="l">
              <a:lnSpc>
                <a:spcPct val="115000"/>
              </a:lnSpc>
              <a:spcBef>
                <a:spcPts val="1000"/>
              </a:spcBef>
              <a:spcAft>
                <a:spcPts val="0"/>
              </a:spcAft>
              <a:buClr>
                <a:srgbClr val="FFFFFF"/>
              </a:buClr>
              <a:buSzPts val="1200"/>
              <a:buChar char="●"/>
            </a:pPr>
            <a:r>
              <a:rPr lang="en" sz="1200">
                <a:solidFill>
                  <a:srgbClr val="FFFFFF"/>
                </a:solidFill>
              </a:rPr>
              <a:t>Passively examines network traffic </a:t>
            </a:r>
            <a:br>
              <a:rPr lang="en" sz="1200">
                <a:solidFill>
                  <a:srgbClr val="FFFFFF"/>
                </a:solidFill>
              </a:rPr>
            </a:br>
            <a:r>
              <a:rPr lang="en" sz="1200">
                <a:solidFill>
                  <a:srgbClr val="FFFFFF"/>
                </a:solidFill>
              </a:rPr>
              <a:t>at points that it's deployed.</a:t>
            </a:r>
            <a:endParaRPr sz="1200">
              <a:solidFill>
                <a:srgbClr val="FFFFFF"/>
              </a:solidFill>
            </a:endParaRPr>
          </a:p>
          <a:p>
            <a:pPr indent="-190500" lvl="0" marL="228600" rtl="0" algn="l">
              <a:lnSpc>
                <a:spcPct val="115000"/>
              </a:lnSpc>
              <a:spcBef>
                <a:spcPts val="1000"/>
              </a:spcBef>
              <a:spcAft>
                <a:spcPts val="1000"/>
              </a:spcAft>
              <a:buClr>
                <a:srgbClr val="FFFFFF"/>
              </a:buClr>
              <a:buSzPts val="1200"/>
              <a:buChar char="●"/>
            </a:pPr>
            <a:r>
              <a:rPr lang="en" sz="1200">
                <a:solidFill>
                  <a:srgbClr val="FFFFFF"/>
                </a:solidFill>
              </a:rPr>
              <a:t>Relatively easy to deploy and difficult </a:t>
            </a:r>
            <a:br>
              <a:rPr lang="en" sz="1200">
                <a:solidFill>
                  <a:srgbClr val="FFFFFF"/>
                </a:solidFill>
              </a:rPr>
            </a:br>
            <a:r>
              <a:rPr lang="en" sz="1200">
                <a:solidFill>
                  <a:srgbClr val="FFFFFF"/>
                </a:solidFill>
              </a:rPr>
              <a:t>to detect by attackers.</a:t>
            </a:r>
            <a:endParaRPr>
              <a:solidFill>
                <a:srgbClr val="FFFFFF"/>
              </a:solidFill>
            </a:endParaRPr>
          </a:p>
        </p:txBody>
      </p:sp>
      <p:sp>
        <p:nvSpPr>
          <p:cNvPr id="2230" name="Google Shape;2230;p119"/>
          <p:cNvSpPr txBox="1"/>
          <p:nvPr/>
        </p:nvSpPr>
        <p:spPr>
          <a:xfrm>
            <a:off x="6413200" y="835500"/>
            <a:ext cx="747300" cy="18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latin typeface="Roboto Medium"/>
                <a:ea typeface="Roboto Medium"/>
                <a:cs typeface="Roboto Medium"/>
                <a:sym typeface="Roboto Medium"/>
              </a:rPr>
              <a:t>Internet</a:t>
            </a:r>
            <a:endParaRPr>
              <a:latin typeface="Roboto Medium"/>
              <a:ea typeface="Roboto Medium"/>
              <a:cs typeface="Roboto Medium"/>
              <a:sym typeface="Roboto Medium"/>
            </a:endParaRPr>
          </a:p>
        </p:txBody>
      </p:sp>
      <p:cxnSp>
        <p:nvCxnSpPr>
          <p:cNvPr id="2231" name="Google Shape;2231;p119"/>
          <p:cNvCxnSpPr/>
          <p:nvPr/>
        </p:nvCxnSpPr>
        <p:spPr>
          <a:xfrm>
            <a:off x="274375" y="677680"/>
            <a:ext cx="4737600" cy="0"/>
          </a:xfrm>
          <a:prstGeom prst="straightConnector1">
            <a:avLst/>
          </a:prstGeom>
          <a:noFill/>
          <a:ln cap="flat" cmpd="sng" w="9525">
            <a:solidFill>
              <a:srgbClr val="FFFFFF"/>
            </a:solidFill>
            <a:prstDash val="solid"/>
            <a:round/>
            <a:headEnd len="med" w="med" type="none"/>
            <a:tailEnd len="med" w="med" type="none"/>
          </a:ln>
        </p:spPr>
      </p:cxnSp>
      <p:sp>
        <p:nvSpPr>
          <p:cNvPr id="2232" name="Google Shape;2232;p119"/>
          <p:cNvSpPr txBox="1"/>
          <p:nvPr/>
        </p:nvSpPr>
        <p:spPr>
          <a:xfrm>
            <a:off x="5477775" y="1843691"/>
            <a:ext cx="747300" cy="423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latin typeface="Roboto Medium"/>
                <a:ea typeface="Roboto Medium"/>
                <a:cs typeface="Roboto Medium"/>
                <a:sym typeface="Roboto Medium"/>
              </a:rPr>
              <a:t>Packet Sniffer</a:t>
            </a:r>
            <a:endParaRPr>
              <a:latin typeface="Roboto Medium"/>
              <a:ea typeface="Roboto Medium"/>
              <a:cs typeface="Roboto Medium"/>
              <a:sym typeface="Roboto Medium"/>
            </a:endParaRPr>
          </a:p>
        </p:txBody>
      </p:sp>
      <p:cxnSp>
        <p:nvCxnSpPr>
          <p:cNvPr id="2233" name="Google Shape;2233;p119"/>
          <p:cNvCxnSpPr/>
          <p:nvPr/>
        </p:nvCxnSpPr>
        <p:spPr>
          <a:xfrm>
            <a:off x="6786850" y="2154400"/>
            <a:ext cx="0" cy="1363500"/>
          </a:xfrm>
          <a:prstGeom prst="straightConnector1">
            <a:avLst/>
          </a:prstGeom>
          <a:noFill/>
          <a:ln cap="flat" cmpd="sng" w="76200">
            <a:solidFill>
              <a:srgbClr val="000000"/>
            </a:solidFill>
            <a:prstDash val="solid"/>
            <a:round/>
            <a:headEnd len="med" w="med" type="none"/>
            <a:tailEnd len="med" w="med" type="none"/>
          </a:ln>
        </p:spPr>
      </p:cxnSp>
      <p:sp>
        <p:nvSpPr>
          <p:cNvPr id="2234" name="Google Shape;2234;p119"/>
          <p:cNvSpPr/>
          <p:nvPr/>
        </p:nvSpPr>
        <p:spPr>
          <a:xfrm>
            <a:off x="6304000" y="1527775"/>
            <a:ext cx="965700" cy="965700"/>
          </a:xfrm>
          <a:prstGeom prst="ellipse">
            <a:avLst/>
          </a:prstGeom>
          <a:solidFill>
            <a:srgbClr val="CFE2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5" name="Google Shape;2235;p119"/>
          <p:cNvPicPr preferRelativeResize="0"/>
          <p:nvPr/>
        </p:nvPicPr>
        <p:blipFill>
          <a:blip r:embed="rId7">
            <a:alphaModFix/>
          </a:blip>
          <a:stretch>
            <a:fillRect/>
          </a:stretch>
        </p:blipFill>
        <p:spPr>
          <a:xfrm>
            <a:off x="6508801" y="1732725"/>
            <a:ext cx="556098" cy="555800"/>
          </a:xfrm>
          <a:prstGeom prst="rect">
            <a:avLst/>
          </a:prstGeom>
          <a:noFill/>
          <a:ln>
            <a:noFill/>
          </a:ln>
        </p:spPr>
      </p:pic>
      <p:cxnSp>
        <p:nvCxnSpPr>
          <p:cNvPr id="2236" name="Google Shape;2236;p119"/>
          <p:cNvCxnSpPr/>
          <p:nvPr/>
        </p:nvCxnSpPr>
        <p:spPr>
          <a:xfrm>
            <a:off x="5926475" y="3013000"/>
            <a:ext cx="0" cy="504900"/>
          </a:xfrm>
          <a:prstGeom prst="straightConnector1">
            <a:avLst/>
          </a:prstGeom>
          <a:noFill/>
          <a:ln cap="flat" cmpd="sng" w="76200">
            <a:solidFill>
              <a:srgbClr val="000000"/>
            </a:solidFill>
            <a:prstDash val="solid"/>
            <a:round/>
            <a:headEnd len="med" w="med" type="none"/>
            <a:tailEnd len="med" w="med" type="none"/>
          </a:ln>
        </p:spPr>
      </p:cxnSp>
      <p:sp>
        <p:nvSpPr>
          <p:cNvPr id="2237" name="Google Shape;2237;p1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cxnSp>
        <p:nvCxnSpPr>
          <p:cNvPr id="2238" name="Google Shape;2238;p119"/>
          <p:cNvCxnSpPr/>
          <p:nvPr/>
        </p:nvCxnSpPr>
        <p:spPr>
          <a:xfrm>
            <a:off x="7645750" y="3013000"/>
            <a:ext cx="0" cy="504900"/>
          </a:xfrm>
          <a:prstGeom prst="straightConnector1">
            <a:avLst/>
          </a:prstGeom>
          <a:noFill/>
          <a:ln cap="flat" cmpd="sng" w="76200">
            <a:solidFill>
              <a:srgbClr val="000000"/>
            </a:solidFill>
            <a:prstDash val="solid"/>
            <a:round/>
            <a:headEnd len="med" w="med" type="none"/>
            <a:tailEnd len="med" w="med" type="none"/>
          </a:ln>
        </p:spPr>
      </p:cxnSp>
      <p:sp>
        <p:nvSpPr>
          <p:cNvPr id="2239" name="Google Shape;2239;p119"/>
          <p:cNvSpPr/>
          <p:nvPr/>
        </p:nvSpPr>
        <p:spPr>
          <a:xfrm flipH="1" rot="10800000">
            <a:off x="5802425" y="3441696"/>
            <a:ext cx="248100" cy="126900"/>
          </a:xfrm>
          <a:prstGeom prst="triangl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19"/>
          <p:cNvSpPr/>
          <p:nvPr/>
        </p:nvSpPr>
        <p:spPr>
          <a:xfrm flipH="1" rot="10800000">
            <a:off x="6662300" y="3441696"/>
            <a:ext cx="248100" cy="126900"/>
          </a:xfrm>
          <a:prstGeom prst="triangl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19"/>
          <p:cNvSpPr/>
          <p:nvPr/>
        </p:nvSpPr>
        <p:spPr>
          <a:xfrm flipH="1" rot="10800000">
            <a:off x="7519425" y="3441696"/>
            <a:ext cx="248100" cy="126900"/>
          </a:xfrm>
          <a:prstGeom prst="triangl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2" name="Google Shape;2242;p119"/>
          <p:cNvPicPr preferRelativeResize="0"/>
          <p:nvPr/>
        </p:nvPicPr>
        <p:blipFill>
          <a:blip r:embed="rId5">
            <a:alphaModFix/>
          </a:blip>
          <a:stretch>
            <a:fillRect/>
          </a:stretch>
        </p:blipFill>
        <p:spPr>
          <a:xfrm>
            <a:off x="7394800" y="3687199"/>
            <a:ext cx="978874" cy="618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pic>
        <p:nvPicPr>
          <p:cNvPr id="2247" name="Google Shape;2247;p120"/>
          <p:cNvPicPr preferRelativeResize="0"/>
          <p:nvPr/>
        </p:nvPicPr>
        <p:blipFill>
          <a:blip r:embed="rId3">
            <a:alphaModFix/>
          </a:blip>
          <a:stretch>
            <a:fillRect/>
          </a:stretch>
        </p:blipFill>
        <p:spPr>
          <a:xfrm>
            <a:off x="-12300" y="550"/>
            <a:ext cx="9168602" cy="5142427"/>
          </a:xfrm>
          <a:prstGeom prst="rect">
            <a:avLst/>
          </a:prstGeom>
          <a:noFill/>
          <a:ln>
            <a:noFill/>
          </a:ln>
        </p:spPr>
      </p:pic>
      <p:sp>
        <p:nvSpPr>
          <p:cNvPr id="2248" name="Google Shape;2248;p120"/>
          <p:cNvSpPr/>
          <p:nvPr/>
        </p:nvSpPr>
        <p:spPr>
          <a:xfrm>
            <a:off x="5018400" y="249725"/>
            <a:ext cx="4545600" cy="4495800"/>
          </a:xfrm>
          <a:prstGeom prst="roundRect">
            <a:avLst>
              <a:gd fmla="val 4225" name="adj"/>
            </a:avLst>
          </a:prstGeom>
          <a:solidFill>
            <a:srgbClr val="DBC5AD">
              <a:alpha val="446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9" name="Google Shape;2249;p120"/>
          <p:cNvPicPr preferRelativeResize="0"/>
          <p:nvPr/>
        </p:nvPicPr>
        <p:blipFill>
          <a:blip r:embed="rId4">
            <a:alphaModFix/>
          </a:blip>
          <a:stretch>
            <a:fillRect/>
          </a:stretch>
        </p:blipFill>
        <p:spPr>
          <a:xfrm>
            <a:off x="5504824" y="2111362"/>
            <a:ext cx="978874" cy="618100"/>
          </a:xfrm>
          <a:prstGeom prst="rect">
            <a:avLst/>
          </a:prstGeom>
          <a:noFill/>
          <a:ln>
            <a:noFill/>
          </a:ln>
          <a:effectLst>
            <a:outerShdw blurRad="57150" rotWithShape="0" algn="bl" dir="5400000" dist="19050">
              <a:srgbClr val="000000">
                <a:alpha val="50000"/>
              </a:srgbClr>
            </a:outerShdw>
          </a:effectLst>
        </p:spPr>
      </p:pic>
      <p:pic>
        <p:nvPicPr>
          <p:cNvPr id="2250" name="Google Shape;2250;p120"/>
          <p:cNvPicPr preferRelativeResize="0"/>
          <p:nvPr/>
        </p:nvPicPr>
        <p:blipFill>
          <a:blip r:embed="rId4">
            <a:alphaModFix/>
          </a:blip>
          <a:stretch>
            <a:fillRect/>
          </a:stretch>
        </p:blipFill>
        <p:spPr>
          <a:xfrm>
            <a:off x="6602212" y="2111362"/>
            <a:ext cx="978874" cy="618100"/>
          </a:xfrm>
          <a:prstGeom prst="rect">
            <a:avLst/>
          </a:prstGeom>
          <a:noFill/>
          <a:ln>
            <a:noFill/>
          </a:ln>
          <a:effectLst>
            <a:outerShdw blurRad="57150" rotWithShape="0" algn="bl" dir="5400000" dist="19050">
              <a:srgbClr val="000000">
                <a:alpha val="50000"/>
              </a:srgbClr>
            </a:outerShdw>
          </a:effectLst>
        </p:spPr>
      </p:pic>
      <p:pic>
        <p:nvPicPr>
          <p:cNvPr id="2251" name="Google Shape;2251;p120"/>
          <p:cNvPicPr preferRelativeResize="0"/>
          <p:nvPr/>
        </p:nvPicPr>
        <p:blipFill>
          <a:blip r:embed="rId5">
            <a:alphaModFix/>
          </a:blip>
          <a:stretch>
            <a:fillRect/>
          </a:stretch>
        </p:blipFill>
        <p:spPr>
          <a:xfrm>
            <a:off x="6783602" y="4302270"/>
            <a:ext cx="616102" cy="280036"/>
          </a:xfrm>
          <a:prstGeom prst="rect">
            <a:avLst/>
          </a:prstGeom>
          <a:noFill/>
          <a:ln>
            <a:noFill/>
          </a:ln>
        </p:spPr>
      </p:pic>
      <p:sp>
        <p:nvSpPr>
          <p:cNvPr id="2252" name="Google Shape;2252;p120"/>
          <p:cNvSpPr txBox="1"/>
          <p:nvPr>
            <p:ph type="title"/>
          </p:nvPr>
        </p:nvSpPr>
        <p:spPr>
          <a:xfrm>
            <a:off x="-12300" y="3760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Intrusion Detection Architecture</a:t>
            </a:r>
            <a:endParaRPr>
              <a:solidFill>
                <a:srgbClr val="FFFFFF"/>
              </a:solidFill>
            </a:endParaRPr>
          </a:p>
        </p:txBody>
      </p:sp>
      <p:sp>
        <p:nvSpPr>
          <p:cNvPr id="2253" name="Google Shape;2253;p120"/>
          <p:cNvSpPr txBox="1"/>
          <p:nvPr>
            <p:ph idx="1" type="subTitle"/>
          </p:nvPr>
        </p:nvSpPr>
        <p:spPr>
          <a:xfrm>
            <a:off x="0" y="675975"/>
            <a:ext cx="4893900" cy="716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rgbClr val="FFFFFF"/>
                </a:solidFill>
              </a:rPr>
              <a:t>Host-based intrusion detection (HIDS) </a:t>
            </a:r>
            <a:r>
              <a:rPr lang="en">
                <a:solidFill>
                  <a:srgbClr val="FFFFFF"/>
                </a:solidFill>
              </a:rPr>
              <a:t>runs locally on a host based system or user’s workstation or server. </a:t>
            </a:r>
            <a:endParaRPr>
              <a:solidFill>
                <a:srgbClr val="FFFFFF"/>
              </a:solidFill>
            </a:endParaRPr>
          </a:p>
        </p:txBody>
      </p:sp>
      <p:sp>
        <p:nvSpPr>
          <p:cNvPr id="2254" name="Google Shape;2254;p120"/>
          <p:cNvSpPr txBox="1"/>
          <p:nvPr>
            <p:ph idx="3" type="body"/>
          </p:nvPr>
        </p:nvSpPr>
        <p:spPr>
          <a:xfrm>
            <a:off x="175" y="1803725"/>
            <a:ext cx="4105200" cy="1540200"/>
          </a:xfrm>
          <a:prstGeom prst="rect">
            <a:avLst/>
          </a:prstGeom>
        </p:spPr>
        <p:txBody>
          <a:bodyPr anchorCtr="0" anchor="t" bIns="914400" lIns="457200" spcFirstLastPara="1" rIns="457200" wrap="square" tIns="0">
            <a:noAutofit/>
          </a:bodyPr>
          <a:lstStyle/>
          <a:p>
            <a:pPr indent="-190500" lvl="0" marL="228600" rtl="0" algn="l">
              <a:lnSpc>
                <a:spcPct val="115000"/>
              </a:lnSpc>
              <a:spcBef>
                <a:spcPts val="0"/>
              </a:spcBef>
              <a:spcAft>
                <a:spcPts val="0"/>
              </a:spcAft>
              <a:buClr>
                <a:srgbClr val="FFFFFF"/>
              </a:buClr>
              <a:buSzPts val="1200"/>
              <a:buChar char="●"/>
            </a:pPr>
            <a:r>
              <a:rPr lang="en" sz="1200">
                <a:solidFill>
                  <a:srgbClr val="FFFFFF"/>
                </a:solidFill>
              </a:rPr>
              <a:t>Acts as a second line of defense against malicious traffic that successfully gets past a NIDS. </a:t>
            </a:r>
            <a:endParaRPr sz="1200">
              <a:solidFill>
                <a:srgbClr val="FFFFFF"/>
              </a:solidFill>
            </a:endParaRPr>
          </a:p>
          <a:p>
            <a:pPr indent="-190500" lvl="0" marL="228600" rtl="0" algn="l">
              <a:lnSpc>
                <a:spcPct val="115000"/>
              </a:lnSpc>
              <a:spcBef>
                <a:spcPts val="1000"/>
              </a:spcBef>
              <a:spcAft>
                <a:spcPts val="1000"/>
              </a:spcAft>
              <a:buClr>
                <a:srgbClr val="FFFFFF"/>
              </a:buClr>
              <a:buSzPts val="1200"/>
              <a:buChar char="●"/>
            </a:pPr>
            <a:r>
              <a:rPr lang="en" sz="1200">
                <a:solidFill>
                  <a:srgbClr val="FFFFFF"/>
                </a:solidFill>
              </a:rPr>
              <a:t>Examines entire file systems on a host, compares</a:t>
            </a:r>
            <a:r>
              <a:rPr lang="en" sz="1200">
                <a:solidFill>
                  <a:srgbClr val="FFFFFF"/>
                </a:solidFill>
              </a:rPr>
              <a:t> them to previous snapshots or baselines, and generates an alert if there are significant differences between the two.</a:t>
            </a:r>
            <a:r>
              <a:rPr lang="en" sz="1200">
                <a:solidFill>
                  <a:srgbClr val="FFFFFF"/>
                </a:solidFill>
              </a:rPr>
              <a:t> </a:t>
            </a:r>
            <a:endParaRPr sz="1200">
              <a:solidFill>
                <a:srgbClr val="FFFFFF"/>
              </a:solidFill>
            </a:endParaRPr>
          </a:p>
        </p:txBody>
      </p:sp>
      <p:cxnSp>
        <p:nvCxnSpPr>
          <p:cNvPr id="2255" name="Google Shape;2255;p120"/>
          <p:cNvCxnSpPr/>
          <p:nvPr/>
        </p:nvCxnSpPr>
        <p:spPr>
          <a:xfrm>
            <a:off x="274375" y="677680"/>
            <a:ext cx="4737600" cy="0"/>
          </a:xfrm>
          <a:prstGeom prst="straightConnector1">
            <a:avLst/>
          </a:prstGeom>
          <a:noFill/>
          <a:ln cap="flat" cmpd="sng" w="9525">
            <a:solidFill>
              <a:srgbClr val="FFFFFF"/>
            </a:solidFill>
            <a:prstDash val="solid"/>
            <a:round/>
            <a:headEnd len="med" w="med" type="none"/>
            <a:tailEnd len="med" w="med" type="none"/>
          </a:ln>
        </p:spPr>
      </p:cxnSp>
      <p:sp>
        <p:nvSpPr>
          <p:cNvPr id="2256" name="Google Shape;2256;p1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grpSp>
        <p:nvGrpSpPr>
          <p:cNvPr id="2257" name="Google Shape;2257;p120"/>
          <p:cNvGrpSpPr/>
          <p:nvPr/>
        </p:nvGrpSpPr>
        <p:grpSpPr>
          <a:xfrm>
            <a:off x="5878625" y="1131800"/>
            <a:ext cx="2422300" cy="965471"/>
            <a:chOff x="5573825" y="1445750"/>
            <a:chExt cx="2422300" cy="965471"/>
          </a:xfrm>
        </p:grpSpPr>
        <p:cxnSp>
          <p:nvCxnSpPr>
            <p:cNvPr id="2258" name="Google Shape;2258;p120"/>
            <p:cNvCxnSpPr/>
            <p:nvPr/>
          </p:nvCxnSpPr>
          <p:spPr>
            <a:xfrm>
              <a:off x="5660225" y="1847875"/>
              <a:ext cx="2252700" cy="0"/>
            </a:xfrm>
            <a:prstGeom prst="straightConnector1">
              <a:avLst/>
            </a:prstGeom>
            <a:noFill/>
            <a:ln cap="flat" cmpd="sng" w="76200">
              <a:solidFill>
                <a:srgbClr val="000000"/>
              </a:solidFill>
              <a:prstDash val="solid"/>
              <a:round/>
              <a:headEnd len="med" w="med" type="none"/>
              <a:tailEnd len="med" w="med" type="none"/>
            </a:ln>
          </p:spPr>
        </p:cxnSp>
        <p:cxnSp>
          <p:nvCxnSpPr>
            <p:cNvPr id="2259" name="Google Shape;2259;p120"/>
            <p:cNvCxnSpPr/>
            <p:nvPr/>
          </p:nvCxnSpPr>
          <p:spPr>
            <a:xfrm>
              <a:off x="6786825" y="1445750"/>
              <a:ext cx="0" cy="914700"/>
            </a:xfrm>
            <a:prstGeom prst="straightConnector1">
              <a:avLst/>
            </a:prstGeom>
            <a:noFill/>
            <a:ln cap="flat" cmpd="sng" w="76200">
              <a:solidFill>
                <a:srgbClr val="000000"/>
              </a:solidFill>
              <a:prstDash val="solid"/>
              <a:round/>
              <a:headEnd len="med" w="med" type="none"/>
              <a:tailEnd len="med" w="med" type="none"/>
            </a:ln>
          </p:spPr>
        </p:cxnSp>
        <p:cxnSp>
          <p:nvCxnSpPr>
            <p:cNvPr id="2260" name="Google Shape;2260;p120"/>
            <p:cNvCxnSpPr/>
            <p:nvPr/>
          </p:nvCxnSpPr>
          <p:spPr>
            <a:xfrm>
              <a:off x="5697875" y="1855625"/>
              <a:ext cx="0" cy="504900"/>
            </a:xfrm>
            <a:prstGeom prst="straightConnector1">
              <a:avLst/>
            </a:prstGeom>
            <a:noFill/>
            <a:ln cap="flat" cmpd="sng" w="76200">
              <a:solidFill>
                <a:srgbClr val="000000"/>
              </a:solidFill>
              <a:prstDash val="solid"/>
              <a:round/>
              <a:headEnd len="med" w="med" type="none"/>
              <a:tailEnd len="med" w="med" type="none"/>
            </a:ln>
          </p:spPr>
        </p:cxnSp>
        <p:cxnSp>
          <p:nvCxnSpPr>
            <p:cNvPr id="2261" name="Google Shape;2261;p120"/>
            <p:cNvCxnSpPr/>
            <p:nvPr/>
          </p:nvCxnSpPr>
          <p:spPr>
            <a:xfrm>
              <a:off x="7874350" y="1855625"/>
              <a:ext cx="0" cy="504900"/>
            </a:xfrm>
            <a:prstGeom prst="straightConnector1">
              <a:avLst/>
            </a:prstGeom>
            <a:noFill/>
            <a:ln cap="flat" cmpd="sng" w="76200">
              <a:solidFill>
                <a:srgbClr val="000000"/>
              </a:solidFill>
              <a:prstDash val="solid"/>
              <a:round/>
              <a:headEnd len="med" w="med" type="none"/>
              <a:tailEnd len="med" w="med" type="none"/>
            </a:ln>
          </p:spPr>
        </p:cxnSp>
        <p:sp>
          <p:nvSpPr>
            <p:cNvPr id="2262" name="Google Shape;2262;p120"/>
            <p:cNvSpPr/>
            <p:nvPr/>
          </p:nvSpPr>
          <p:spPr>
            <a:xfrm flipH="1" rot="10800000">
              <a:off x="5573825" y="2284321"/>
              <a:ext cx="248100" cy="126900"/>
            </a:xfrm>
            <a:prstGeom prst="triangl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20"/>
            <p:cNvSpPr/>
            <p:nvPr/>
          </p:nvSpPr>
          <p:spPr>
            <a:xfrm flipH="1" rot="10800000">
              <a:off x="6662300" y="2284321"/>
              <a:ext cx="248100" cy="126900"/>
            </a:xfrm>
            <a:prstGeom prst="triangl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20"/>
            <p:cNvSpPr/>
            <p:nvPr/>
          </p:nvSpPr>
          <p:spPr>
            <a:xfrm flipH="1" rot="10800000">
              <a:off x="7748025" y="2284321"/>
              <a:ext cx="248100" cy="126900"/>
            </a:xfrm>
            <a:prstGeom prst="triangl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65" name="Google Shape;2265;p120"/>
          <p:cNvPicPr preferRelativeResize="0"/>
          <p:nvPr/>
        </p:nvPicPr>
        <p:blipFill>
          <a:blip r:embed="rId4">
            <a:alphaModFix/>
          </a:blip>
          <a:stretch>
            <a:fillRect/>
          </a:stretch>
        </p:blipFill>
        <p:spPr>
          <a:xfrm>
            <a:off x="7699600" y="2111362"/>
            <a:ext cx="978874" cy="618100"/>
          </a:xfrm>
          <a:prstGeom prst="rect">
            <a:avLst/>
          </a:prstGeom>
          <a:noFill/>
          <a:ln>
            <a:noFill/>
          </a:ln>
          <a:effectLst>
            <a:outerShdw blurRad="57150" rotWithShape="0" algn="bl" dir="5400000" dist="19050">
              <a:srgbClr val="000000">
                <a:alpha val="50000"/>
              </a:srgbClr>
            </a:outerShdw>
          </a:effectLst>
        </p:spPr>
      </p:pic>
      <p:sp>
        <p:nvSpPr>
          <p:cNvPr id="2266" name="Google Shape;2266;p120"/>
          <p:cNvSpPr txBox="1"/>
          <p:nvPr/>
        </p:nvSpPr>
        <p:spPr>
          <a:xfrm>
            <a:off x="5620613" y="2252975"/>
            <a:ext cx="747300" cy="18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HIDS</a:t>
            </a:r>
            <a:endParaRPr>
              <a:solidFill>
                <a:srgbClr val="FFFFFF"/>
              </a:solidFill>
              <a:latin typeface="Roboto Medium"/>
              <a:ea typeface="Roboto Medium"/>
              <a:cs typeface="Roboto Medium"/>
              <a:sym typeface="Roboto Medium"/>
            </a:endParaRPr>
          </a:p>
        </p:txBody>
      </p:sp>
      <p:sp>
        <p:nvSpPr>
          <p:cNvPr id="2267" name="Google Shape;2267;p120"/>
          <p:cNvSpPr txBox="1"/>
          <p:nvPr/>
        </p:nvSpPr>
        <p:spPr>
          <a:xfrm>
            <a:off x="6696938" y="2252975"/>
            <a:ext cx="747300" cy="18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HIDS</a:t>
            </a:r>
            <a:endParaRPr>
              <a:solidFill>
                <a:srgbClr val="FFFFFF"/>
              </a:solidFill>
              <a:latin typeface="Roboto Medium"/>
              <a:ea typeface="Roboto Medium"/>
              <a:cs typeface="Roboto Medium"/>
              <a:sym typeface="Roboto Medium"/>
            </a:endParaRPr>
          </a:p>
        </p:txBody>
      </p:sp>
      <p:sp>
        <p:nvSpPr>
          <p:cNvPr id="2268" name="Google Shape;2268;p120"/>
          <p:cNvSpPr txBox="1"/>
          <p:nvPr/>
        </p:nvSpPr>
        <p:spPr>
          <a:xfrm>
            <a:off x="7811363" y="2252975"/>
            <a:ext cx="747300" cy="18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HIDS</a:t>
            </a:r>
            <a:endParaRPr>
              <a:solidFill>
                <a:srgbClr val="FFFFFF"/>
              </a:solidFill>
              <a:latin typeface="Roboto Medium"/>
              <a:ea typeface="Roboto Medium"/>
              <a:cs typeface="Roboto Medium"/>
              <a:sym typeface="Roboto Medium"/>
            </a:endParaRPr>
          </a:p>
        </p:txBody>
      </p:sp>
      <p:cxnSp>
        <p:nvCxnSpPr>
          <p:cNvPr id="2269" name="Google Shape;2269;p120"/>
          <p:cNvCxnSpPr/>
          <p:nvPr/>
        </p:nvCxnSpPr>
        <p:spPr>
          <a:xfrm rot="5400000">
            <a:off x="5880875" y="2881575"/>
            <a:ext cx="226800" cy="2700"/>
          </a:xfrm>
          <a:prstGeom prst="straightConnector1">
            <a:avLst/>
          </a:prstGeom>
          <a:noFill/>
          <a:ln cap="flat" cmpd="sng" w="19050">
            <a:solidFill>
              <a:srgbClr val="000000"/>
            </a:solidFill>
            <a:prstDash val="dash"/>
            <a:round/>
            <a:headEnd len="med" w="med" type="none"/>
            <a:tailEnd len="med" w="med" type="none"/>
          </a:ln>
        </p:spPr>
      </p:cxnSp>
      <p:cxnSp>
        <p:nvCxnSpPr>
          <p:cNvPr id="2270" name="Google Shape;2270;p120"/>
          <p:cNvCxnSpPr/>
          <p:nvPr/>
        </p:nvCxnSpPr>
        <p:spPr>
          <a:xfrm rot="5400000">
            <a:off x="6976250" y="2881575"/>
            <a:ext cx="226800" cy="2700"/>
          </a:xfrm>
          <a:prstGeom prst="straightConnector1">
            <a:avLst/>
          </a:prstGeom>
          <a:noFill/>
          <a:ln cap="flat" cmpd="sng" w="19050">
            <a:solidFill>
              <a:srgbClr val="000000"/>
            </a:solidFill>
            <a:prstDash val="dash"/>
            <a:round/>
            <a:headEnd len="med" w="med" type="none"/>
            <a:tailEnd len="med" w="med" type="none"/>
          </a:ln>
        </p:spPr>
      </p:cxnSp>
      <p:cxnSp>
        <p:nvCxnSpPr>
          <p:cNvPr id="2271" name="Google Shape;2271;p120"/>
          <p:cNvCxnSpPr/>
          <p:nvPr/>
        </p:nvCxnSpPr>
        <p:spPr>
          <a:xfrm rot="5400000">
            <a:off x="8071625" y="2881575"/>
            <a:ext cx="226800" cy="2700"/>
          </a:xfrm>
          <a:prstGeom prst="straightConnector1">
            <a:avLst/>
          </a:prstGeom>
          <a:noFill/>
          <a:ln cap="flat" cmpd="sng" w="19050">
            <a:solidFill>
              <a:srgbClr val="000000"/>
            </a:solidFill>
            <a:prstDash val="dash"/>
            <a:round/>
            <a:headEnd len="med" w="med" type="none"/>
            <a:tailEnd len="med" w="med" type="none"/>
          </a:ln>
        </p:spPr>
      </p:cxnSp>
      <p:grpSp>
        <p:nvGrpSpPr>
          <p:cNvPr id="2272" name="Google Shape;2272;p120"/>
          <p:cNvGrpSpPr/>
          <p:nvPr/>
        </p:nvGrpSpPr>
        <p:grpSpPr>
          <a:xfrm>
            <a:off x="5782949" y="3036400"/>
            <a:ext cx="422625" cy="528624"/>
            <a:chOff x="5478149" y="3385525"/>
            <a:chExt cx="422625" cy="528624"/>
          </a:xfrm>
        </p:grpSpPr>
        <p:pic>
          <p:nvPicPr>
            <p:cNvPr id="2273" name="Google Shape;2273;p120"/>
            <p:cNvPicPr preferRelativeResize="0"/>
            <p:nvPr/>
          </p:nvPicPr>
          <p:blipFill>
            <a:blip r:embed="rId6">
              <a:alphaModFix/>
            </a:blip>
            <a:stretch>
              <a:fillRect/>
            </a:stretch>
          </p:blipFill>
          <p:spPr>
            <a:xfrm>
              <a:off x="5478149" y="3385525"/>
              <a:ext cx="422625" cy="528624"/>
            </a:xfrm>
            <a:prstGeom prst="rect">
              <a:avLst/>
            </a:prstGeom>
            <a:noFill/>
            <a:ln>
              <a:noFill/>
            </a:ln>
          </p:spPr>
        </p:pic>
        <p:sp>
          <p:nvSpPr>
            <p:cNvPr id="2274" name="Google Shape;2274;p120"/>
            <p:cNvSpPr txBox="1"/>
            <p:nvPr/>
          </p:nvSpPr>
          <p:spPr>
            <a:xfrm>
              <a:off x="5494312" y="3557900"/>
              <a:ext cx="390300" cy="18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LOG</a:t>
              </a:r>
              <a:endParaRPr b="1" sz="1000">
                <a:latin typeface="Roboto"/>
                <a:ea typeface="Roboto"/>
                <a:cs typeface="Roboto"/>
                <a:sym typeface="Roboto"/>
              </a:endParaRPr>
            </a:p>
          </p:txBody>
        </p:sp>
      </p:grpSp>
      <p:grpSp>
        <p:nvGrpSpPr>
          <p:cNvPr id="2275" name="Google Shape;2275;p120"/>
          <p:cNvGrpSpPr/>
          <p:nvPr/>
        </p:nvGrpSpPr>
        <p:grpSpPr>
          <a:xfrm>
            <a:off x="6878324" y="3036400"/>
            <a:ext cx="422625" cy="528624"/>
            <a:chOff x="5478149" y="3385525"/>
            <a:chExt cx="422625" cy="528624"/>
          </a:xfrm>
        </p:grpSpPr>
        <p:pic>
          <p:nvPicPr>
            <p:cNvPr id="2276" name="Google Shape;2276;p120"/>
            <p:cNvPicPr preferRelativeResize="0"/>
            <p:nvPr/>
          </p:nvPicPr>
          <p:blipFill>
            <a:blip r:embed="rId6">
              <a:alphaModFix/>
            </a:blip>
            <a:stretch>
              <a:fillRect/>
            </a:stretch>
          </p:blipFill>
          <p:spPr>
            <a:xfrm>
              <a:off x="5478149" y="3385525"/>
              <a:ext cx="422625" cy="528624"/>
            </a:xfrm>
            <a:prstGeom prst="rect">
              <a:avLst/>
            </a:prstGeom>
            <a:noFill/>
            <a:ln>
              <a:noFill/>
            </a:ln>
          </p:spPr>
        </p:pic>
        <p:sp>
          <p:nvSpPr>
            <p:cNvPr id="2277" name="Google Shape;2277;p120"/>
            <p:cNvSpPr txBox="1"/>
            <p:nvPr/>
          </p:nvSpPr>
          <p:spPr>
            <a:xfrm>
              <a:off x="5494312" y="3557900"/>
              <a:ext cx="390300" cy="18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LOG</a:t>
              </a:r>
              <a:endParaRPr b="1" sz="1000">
                <a:latin typeface="Roboto"/>
                <a:ea typeface="Roboto"/>
                <a:cs typeface="Roboto"/>
                <a:sym typeface="Roboto"/>
              </a:endParaRPr>
            </a:p>
          </p:txBody>
        </p:sp>
      </p:grpSp>
      <p:grpSp>
        <p:nvGrpSpPr>
          <p:cNvPr id="2278" name="Google Shape;2278;p120"/>
          <p:cNvGrpSpPr/>
          <p:nvPr/>
        </p:nvGrpSpPr>
        <p:grpSpPr>
          <a:xfrm>
            <a:off x="7973699" y="3036400"/>
            <a:ext cx="422625" cy="528624"/>
            <a:chOff x="5478149" y="3385525"/>
            <a:chExt cx="422625" cy="528624"/>
          </a:xfrm>
        </p:grpSpPr>
        <p:pic>
          <p:nvPicPr>
            <p:cNvPr id="2279" name="Google Shape;2279;p120"/>
            <p:cNvPicPr preferRelativeResize="0"/>
            <p:nvPr/>
          </p:nvPicPr>
          <p:blipFill>
            <a:blip r:embed="rId6">
              <a:alphaModFix/>
            </a:blip>
            <a:stretch>
              <a:fillRect/>
            </a:stretch>
          </p:blipFill>
          <p:spPr>
            <a:xfrm>
              <a:off x="5478149" y="3385525"/>
              <a:ext cx="422625" cy="528624"/>
            </a:xfrm>
            <a:prstGeom prst="rect">
              <a:avLst/>
            </a:prstGeom>
            <a:noFill/>
            <a:ln>
              <a:noFill/>
            </a:ln>
          </p:spPr>
        </p:pic>
        <p:sp>
          <p:nvSpPr>
            <p:cNvPr id="2280" name="Google Shape;2280;p120"/>
            <p:cNvSpPr txBox="1"/>
            <p:nvPr/>
          </p:nvSpPr>
          <p:spPr>
            <a:xfrm>
              <a:off x="5494312" y="3557900"/>
              <a:ext cx="390300" cy="18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000">
                  <a:latin typeface="Roboto"/>
                  <a:ea typeface="Roboto"/>
                  <a:cs typeface="Roboto"/>
                  <a:sym typeface="Roboto"/>
                </a:rPr>
                <a:t>LOG</a:t>
              </a:r>
              <a:endParaRPr b="1" sz="1000">
                <a:latin typeface="Roboto"/>
                <a:ea typeface="Roboto"/>
                <a:cs typeface="Roboto"/>
                <a:sym typeface="Roboto"/>
              </a:endParaRPr>
            </a:p>
          </p:txBody>
        </p:sp>
      </p:grpSp>
      <p:pic>
        <p:nvPicPr>
          <p:cNvPr id="2281" name="Google Shape;2281;p120"/>
          <p:cNvPicPr preferRelativeResize="0"/>
          <p:nvPr/>
        </p:nvPicPr>
        <p:blipFill rotWithShape="1">
          <a:blip r:embed="rId7">
            <a:alphaModFix/>
          </a:blip>
          <a:srcRect b="-4658" l="-5736" r="-5436" t="-6526"/>
          <a:stretch/>
        </p:blipFill>
        <p:spPr>
          <a:xfrm>
            <a:off x="6367925" y="405400"/>
            <a:ext cx="1443450" cy="923925"/>
          </a:xfrm>
          <a:prstGeom prst="rect">
            <a:avLst/>
          </a:prstGeom>
          <a:noFill/>
          <a:ln>
            <a:noFill/>
          </a:ln>
        </p:spPr>
      </p:pic>
      <p:sp>
        <p:nvSpPr>
          <p:cNvPr id="2282" name="Google Shape;2282;p120"/>
          <p:cNvSpPr txBox="1"/>
          <p:nvPr/>
        </p:nvSpPr>
        <p:spPr>
          <a:xfrm>
            <a:off x="6718000" y="835500"/>
            <a:ext cx="747300" cy="18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latin typeface="Roboto Medium"/>
                <a:ea typeface="Roboto Medium"/>
                <a:cs typeface="Roboto Medium"/>
                <a:sym typeface="Roboto Medium"/>
              </a:rPr>
              <a:t>Internet</a:t>
            </a:r>
            <a:endParaRPr>
              <a:latin typeface="Roboto Medium"/>
              <a:ea typeface="Roboto Medium"/>
              <a:cs typeface="Roboto Medium"/>
              <a:sym typeface="Roboto Medium"/>
            </a:endParaRPr>
          </a:p>
        </p:txBody>
      </p:sp>
      <p:cxnSp>
        <p:nvCxnSpPr>
          <p:cNvPr id="2283" name="Google Shape;2283;p120"/>
          <p:cNvCxnSpPr/>
          <p:nvPr/>
        </p:nvCxnSpPr>
        <p:spPr>
          <a:xfrm rot="5400000">
            <a:off x="5769725" y="3779800"/>
            <a:ext cx="449100" cy="2700"/>
          </a:xfrm>
          <a:prstGeom prst="straightConnector1">
            <a:avLst/>
          </a:prstGeom>
          <a:noFill/>
          <a:ln cap="flat" cmpd="sng" w="19050">
            <a:solidFill>
              <a:srgbClr val="000000"/>
            </a:solidFill>
            <a:prstDash val="dash"/>
            <a:round/>
            <a:headEnd len="med" w="med" type="none"/>
            <a:tailEnd len="med" w="med" type="none"/>
          </a:ln>
        </p:spPr>
      </p:cxnSp>
      <p:cxnSp>
        <p:nvCxnSpPr>
          <p:cNvPr id="2284" name="Google Shape;2284;p120"/>
          <p:cNvCxnSpPr>
            <a:stCxn id="2276" idx="2"/>
          </p:cNvCxnSpPr>
          <p:nvPr/>
        </p:nvCxnSpPr>
        <p:spPr>
          <a:xfrm>
            <a:off x="7089637" y="3565024"/>
            <a:ext cx="1500" cy="615600"/>
          </a:xfrm>
          <a:prstGeom prst="straightConnector1">
            <a:avLst/>
          </a:prstGeom>
          <a:noFill/>
          <a:ln cap="flat" cmpd="sng" w="19050">
            <a:solidFill>
              <a:srgbClr val="000000"/>
            </a:solidFill>
            <a:prstDash val="dash"/>
            <a:round/>
            <a:headEnd len="med" w="med" type="none"/>
            <a:tailEnd len="med" w="med" type="none"/>
          </a:ln>
        </p:spPr>
      </p:cxnSp>
      <p:cxnSp>
        <p:nvCxnSpPr>
          <p:cNvPr id="2285" name="Google Shape;2285;p120"/>
          <p:cNvCxnSpPr/>
          <p:nvPr/>
        </p:nvCxnSpPr>
        <p:spPr>
          <a:xfrm rot="5400000">
            <a:off x="7960475" y="3779800"/>
            <a:ext cx="449100" cy="2700"/>
          </a:xfrm>
          <a:prstGeom prst="straightConnector1">
            <a:avLst/>
          </a:prstGeom>
          <a:noFill/>
          <a:ln cap="flat" cmpd="sng" w="19050">
            <a:solidFill>
              <a:srgbClr val="000000"/>
            </a:solidFill>
            <a:prstDash val="dash"/>
            <a:round/>
            <a:headEnd len="med" w="med" type="none"/>
            <a:tailEnd len="med" w="med" type="none"/>
          </a:ln>
        </p:spPr>
      </p:cxnSp>
      <p:sp>
        <p:nvSpPr>
          <p:cNvPr id="2286" name="Google Shape;2286;p120"/>
          <p:cNvSpPr/>
          <p:nvPr/>
        </p:nvSpPr>
        <p:spPr>
          <a:xfrm flipH="1" rot="10800000">
            <a:off x="7009975" y="4163949"/>
            <a:ext cx="162300" cy="83100"/>
          </a:xfrm>
          <a:prstGeom prst="triangl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7" name="Google Shape;2287;p120"/>
          <p:cNvCxnSpPr/>
          <p:nvPr/>
        </p:nvCxnSpPr>
        <p:spPr>
          <a:xfrm rot="10800000">
            <a:off x="5953975" y="4044125"/>
            <a:ext cx="2240100" cy="0"/>
          </a:xfrm>
          <a:prstGeom prst="straightConnector1">
            <a:avLst/>
          </a:prstGeom>
          <a:noFill/>
          <a:ln cap="flat" cmpd="sng" w="19050">
            <a:solidFill>
              <a:srgbClr val="000000"/>
            </a:solidFill>
            <a:prstDash val="dash"/>
            <a:round/>
            <a:headEnd len="med" w="med" type="none"/>
            <a:tailEnd len="med" w="med" type="none"/>
          </a:ln>
        </p:spPr>
      </p:cxnSp>
      <p:sp>
        <p:nvSpPr>
          <p:cNvPr id="2288" name="Google Shape;2288;p120"/>
          <p:cNvSpPr txBox="1"/>
          <p:nvPr/>
        </p:nvSpPr>
        <p:spPr>
          <a:xfrm>
            <a:off x="5620625" y="4230788"/>
            <a:ext cx="1110600" cy="42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300">
                <a:latin typeface="Roboto Medium"/>
                <a:ea typeface="Roboto Medium"/>
                <a:cs typeface="Roboto Medium"/>
                <a:sym typeface="Roboto Medium"/>
              </a:rPr>
              <a:t>Centralized</a:t>
            </a:r>
            <a:r>
              <a:rPr lang="en" sz="1300">
                <a:latin typeface="Roboto Medium"/>
                <a:ea typeface="Roboto Medium"/>
                <a:cs typeface="Roboto Medium"/>
                <a:sym typeface="Roboto Medium"/>
              </a:rPr>
              <a:t> Control Model</a:t>
            </a:r>
            <a:endParaRPr sz="1300">
              <a:latin typeface="Roboto Medium"/>
              <a:ea typeface="Roboto Medium"/>
              <a:cs typeface="Roboto Medium"/>
              <a:sym typeface="Robot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12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Intrusion</a:t>
            </a:r>
            <a:r>
              <a:rPr lang="en"/>
              <a:t> Prevention System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pic>
        <p:nvPicPr>
          <p:cNvPr id="2298" name="Google Shape;2298;p122"/>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299" name="Google Shape;2299;p122"/>
          <p:cNvSpPr txBox="1"/>
          <p:nvPr>
            <p:ph type="title"/>
          </p:nvPr>
        </p:nvSpPr>
        <p:spPr>
          <a:xfrm>
            <a:off x="3631000" y="1122000"/>
            <a:ext cx="5341500" cy="30831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AF5AC"/>
                </a:solidFill>
                <a:latin typeface="Roboto"/>
                <a:ea typeface="Roboto"/>
                <a:cs typeface="Roboto"/>
                <a:sym typeface="Roboto"/>
              </a:rPr>
              <a:t>An </a:t>
            </a:r>
            <a:r>
              <a:rPr b="1" lang="en">
                <a:solidFill>
                  <a:srgbClr val="FAF5AC"/>
                </a:solidFill>
                <a:latin typeface="Roboto"/>
                <a:ea typeface="Roboto"/>
                <a:cs typeface="Roboto"/>
                <a:sym typeface="Roboto"/>
              </a:rPr>
              <a:t>Intrusion Prevention System (I</a:t>
            </a:r>
            <a:r>
              <a:rPr b="1" lang="en">
                <a:solidFill>
                  <a:srgbClr val="FAF5AC"/>
                </a:solidFill>
                <a:latin typeface="Roboto"/>
                <a:ea typeface="Roboto"/>
                <a:cs typeface="Roboto"/>
                <a:sym typeface="Roboto"/>
              </a:rPr>
              <a:t>PS)</a:t>
            </a:r>
            <a:r>
              <a:rPr lang="en">
                <a:solidFill>
                  <a:srgbClr val="FAF5AC"/>
                </a:solidFill>
                <a:latin typeface="Roboto"/>
                <a:ea typeface="Roboto"/>
                <a:cs typeface="Roboto"/>
                <a:sym typeface="Roboto"/>
              </a:rPr>
              <a:t> can do everything an IDS can, but can </a:t>
            </a:r>
            <a:r>
              <a:rPr b="1" lang="en">
                <a:solidFill>
                  <a:srgbClr val="FAF5AC"/>
                </a:solidFill>
                <a:latin typeface="Roboto"/>
                <a:ea typeface="Roboto"/>
                <a:cs typeface="Roboto"/>
                <a:sym typeface="Roboto"/>
              </a:rPr>
              <a:t>also</a:t>
            </a:r>
            <a:r>
              <a:rPr lang="en">
                <a:solidFill>
                  <a:srgbClr val="FAF5AC"/>
                </a:solidFill>
                <a:latin typeface="Roboto"/>
                <a:ea typeface="Roboto"/>
                <a:cs typeface="Roboto"/>
                <a:sym typeface="Roboto"/>
              </a:rPr>
              <a:t> respond to attacks.  </a:t>
            </a:r>
            <a:endParaRPr>
              <a:solidFill>
                <a:srgbClr val="FAF5AC"/>
              </a:solidFill>
              <a:latin typeface="Roboto"/>
              <a:ea typeface="Roboto"/>
              <a:cs typeface="Roboto"/>
              <a:sym typeface="Roboto"/>
            </a:endParaRPr>
          </a:p>
          <a:p>
            <a:pPr indent="0" lvl="0" marL="0" rtl="0" algn="l">
              <a:spcBef>
                <a:spcPts val="0"/>
              </a:spcBef>
              <a:spcAft>
                <a:spcPts val="0"/>
              </a:spcAft>
              <a:buNone/>
            </a:pPr>
            <a:r>
              <a:t/>
            </a:r>
            <a:endParaRPr>
              <a:solidFill>
                <a:srgbClr val="FAF5AC"/>
              </a:solidFill>
              <a:latin typeface="Roboto"/>
              <a:ea typeface="Roboto"/>
              <a:cs typeface="Roboto"/>
              <a:sym typeface="Roboto"/>
            </a:endParaRPr>
          </a:p>
          <a:p>
            <a:pPr indent="0" lvl="0" marL="0" rtl="0" algn="l">
              <a:spcBef>
                <a:spcPts val="0"/>
              </a:spcBef>
              <a:spcAft>
                <a:spcPts val="0"/>
              </a:spcAft>
              <a:buNone/>
            </a:pPr>
            <a:r>
              <a:rPr lang="en">
                <a:solidFill>
                  <a:srgbClr val="FAF5AC"/>
                </a:solidFill>
                <a:latin typeface="Roboto"/>
                <a:ea typeface="Roboto"/>
                <a:cs typeface="Roboto"/>
                <a:sym typeface="Roboto"/>
              </a:rPr>
              <a:t>IPS can react to packets by blocking malicious traffic, preventing it from being delivered to a host on the network. </a:t>
            </a:r>
            <a:endParaRPr>
              <a:solidFill>
                <a:srgbClr val="FAF5AC"/>
              </a:solidFill>
              <a:latin typeface="Roboto"/>
              <a:ea typeface="Roboto"/>
              <a:cs typeface="Roboto"/>
              <a:sym typeface="Roboto"/>
            </a:endParaRPr>
          </a:p>
          <a:p>
            <a:pPr indent="0" lvl="0" marL="0" rtl="0" algn="l">
              <a:spcBef>
                <a:spcPts val="0"/>
              </a:spcBef>
              <a:spcAft>
                <a:spcPts val="0"/>
              </a:spcAft>
              <a:buNone/>
            </a:pPr>
            <a:r>
              <a:t/>
            </a:r>
            <a:endParaRPr>
              <a:solidFill>
                <a:srgbClr val="FAF5AC"/>
              </a:solidFill>
              <a:latin typeface="Roboto"/>
              <a:ea typeface="Roboto"/>
              <a:cs typeface="Roboto"/>
              <a:sym typeface="Roboto"/>
            </a:endParaRPr>
          </a:p>
        </p:txBody>
      </p:sp>
      <p:sp>
        <p:nvSpPr>
          <p:cNvPr id="2300" name="Google Shape;2300;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301" name="Google Shape;2301;p12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05" name="Shape 2305"/>
        <p:cNvGrpSpPr/>
        <p:nvPr/>
      </p:nvGrpSpPr>
      <p:grpSpPr>
        <a:xfrm>
          <a:off x="0" y="0"/>
          <a:ext cx="0" cy="0"/>
          <a:chOff x="0" y="0"/>
          <a:chExt cx="0" cy="0"/>
        </a:xfrm>
      </p:grpSpPr>
      <p:cxnSp>
        <p:nvCxnSpPr>
          <p:cNvPr id="2306" name="Google Shape;2306;p123"/>
          <p:cNvCxnSpPr/>
          <p:nvPr/>
        </p:nvCxnSpPr>
        <p:spPr>
          <a:xfrm>
            <a:off x="7403313" y="1681550"/>
            <a:ext cx="0" cy="2973300"/>
          </a:xfrm>
          <a:prstGeom prst="straightConnector1">
            <a:avLst/>
          </a:prstGeom>
          <a:noFill/>
          <a:ln cap="flat" cmpd="sng" w="28575">
            <a:solidFill>
              <a:srgbClr val="000000"/>
            </a:solidFill>
            <a:prstDash val="solid"/>
            <a:round/>
            <a:headEnd len="med" w="med" type="none"/>
            <a:tailEnd len="med" w="med" type="none"/>
          </a:ln>
        </p:spPr>
      </p:cxnSp>
      <p:sp>
        <p:nvSpPr>
          <p:cNvPr id="2307" name="Google Shape;2307;p123"/>
          <p:cNvSpPr/>
          <p:nvPr/>
        </p:nvSpPr>
        <p:spPr>
          <a:xfrm>
            <a:off x="3962400" y="4826725"/>
            <a:ext cx="4971900" cy="22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23"/>
          <p:cNvSpPr/>
          <p:nvPr/>
        </p:nvSpPr>
        <p:spPr>
          <a:xfrm>
            <a:off x="6501675" y="3442100"/>
            <a:ext cx="2345700" cy="8769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23"/>
          <p:cNvSpPr/>
          <p:nvPr/>
        </p:nvSpPr>
        <p:spPr>
          <a:xfrm>
            <a:off x="6501675" y="956375"/>
            <a:ext cx="2345700" cy="8769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23"/>
          <p:cNvSpPr/>
          <p:nvPr/>
        </p:nvSpPr>
        <p:spPr>
          <a:xfrm>
            <a:off x="6501675" y="2024475"/>
            <a:ext cx="2345700" cy="12264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23"/>
          <p:cNvSpPr/>
          <p:nvPr/>
        </p:nvSpPr>
        <p:spPr>
          <a:xfrm>
            <a:off x="175" y="0"/>
            <a:ext cx="4095600" cy="51435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latin typeface="Roboto"/>
                <a:ea typeface="Roboto"/>
                <a:cs typeface="Roboto"/>
                <a:sym typeface="Roboto"/>
              </a:rPr>
              <a:t>IDS</a:t>
            </a:r>
            <a:r>
              <a:rPr lang="en"/>
              <a:t> vs. IPS</a:t>
            </a:r>
            <a:endParaRPr/>
          </a:p>
        </p:txBody>
      </p:sp>
      <p:sp>
        <p:nvSpPr>
          <p:cNvPr id="2313" name="Google Shape;2313;p123"/>
          <p:cNvSpPr txBox="1"/>
          <p:nvPr>
            <p:ph idx="1" type="subTitle"/>
          </p:nvPr>
        </p:nvSpPr>
        <p:spPr>
          <a:xfrm>
            <a:off x="0" y="675975"/>
            <a:ext cx="4505400" cy="686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IDS connects via a network tap</a:t>
            </a:r>
            <a:br>
              <a:rPr lang="en"/>
            </a:br>
            <a:r>
              <a:rPr lang="en"/>
              <a:t>or </a:t>
            </a:r>
            <a:r>
              <a:rPr lang="en"/>
              <a:t>mirrored </a:t>
            </a:r>
            <a:r>
              <a:rPr lang="en"/>
              <a:t>SPAN port.</a:t>
            </a:r>
            <a:endParaRPr/>
          </a:p>
        </p:txBody>
      </p:sp>
      <p:sp>
        <p:nvSpPr>
          <p:cNvPr id="2314" name="Google Shape;2314;p123"/>
          <p:cNvSpPr txBox="1"/>
          <p:nvPr>
            <p:ph idx="3" type="body"/>
          </p:nvPr>
        </p:nvSpPr>
        <p:spPr>
          <a:xfrm>
            <a:off x="175" y="1560475"/>
            <a:ext cx="4266900" cy="2998800"/>
          </a:xfrm>
          <a:prstGeom prst="rect">
            <a:avLst/>
          </a:prstGeom>
        </p:spPr>
        <p:txBody>
          <a:bodyPr anchorCtr="0" anchor="t" bIns="914400" lIns="457200" spcFirstLastPara="1" rIns="457200" wrap="square" tIns="0">
            <a:noAutofit/>
          </a:bodyPr>
          <a:lstStyle/>
          <a:p>
            <a:pPr indent="-190500" lvl="0" marL="228600" rtl="0" algn="l">
              <a:lnSpc>
                <a:spcPct val="115000"/>
              </a:lnSpc>
              <a:spcBef>
                <a:spcPts val="0"/>
              </a:spcBef>
              <a:spcAft>
                <a:spcPts val="0"/>
              </a:spcAft>
              <a:buClr>
                <a:srgbClr val="FF9900"/>
              </a:buClr>
              <a:buSzPts val="1200"/>
              <a:buChar char="●"/>
            </a:pPr>
            <a:r>
              <a:rPr b="1" lang="en" sz="1200"/>
              <a:t>Network TAP</a:t>
            </a:r>
            <a:r>
              <a:rPr lang="en" sz="1200"/>
              <a:t> (Test Access Port) is a hardware device that provides access to a network. Network taps transit both inbound and outbound data streams on separate channels at the same time, so all data will arrive at the monitoring device in real time.</a:t>
            </a:r>
            <a:endParaRPr sz="1200"/>
          </a:p>
          <a:p>
            <a:pPr indent="-190500" lvl="0" marL="228600" rtl="0" algn="l">
              <a:lnSpc>
                <a:spcPct val="115000"/>
              </a:lnSpc>
              <a:spcBef>
                <a:spcPts val="1000"/>
              </a:spcBef>
              <a:spcAft>
                <a:spcPts val="0"/>
              </a:spcAft>
              <a:buClr>
                <a:srgbClr val="FF9900"/>
              </a:buClr>
              <a:buSzPts val="1200"/>
              <a:buChar char="●"/>
            </a:pPr>
            <a:r>
              <a:rPr b="1" lang="en" sz="1200"/>
              <a:t>SPAN </a:t>
            </a:r>
            <a:r>
              <a:rPr lang="en" sz="1200">
                <a:solidFill>
                  <a:schemeClr val="dk1"/>
                </a:solidFill>
              </a:rPr>
              <a:t>(Switched Port Analyzer), also known as </a:t>
            </a:r>
            <a:r>
              <a:rPr b="1" lang="en" sz="1200"/>
              <a:t>port mirroring</a:t>
            </a:r>
            <a:r>
              <a:rPr b="1" lang="en" sz="1200"/>
              <a:t>, </a:t>
            </a:r>
            <a:r>
              <a:rPr lang="en" sz="1200"/>
              <a:t>sends a mirror image of </a:t>
            </a:r>
            <a:r>
              <a:rPr lang="en" sz="1200"/>
              <a:t>all </a:t>
            </a:r>
            <a:r>
              <a:rPr lang="en" sz="1200"/>
              <a:t>network data to another physical port, where the packets can be captured and analyzed.</a:t>
            </a:r>
            <a:endParaRPr sz="1200"/>
          </a:p>
          <a:p>
            <a:pPr indent="-190500" lvl="0" marL="228600" rtl="0" algn="l">
              <a:lnSpc>
                <a:spcPct val="115000"/>
              </a:lnSpc>
              <a:spcBef>
                <a:spcPts val="1000"/>
              </a:spcBef>
              <a:spcAft>
                <a:spcPts val="0"/>
              </a:spcAft>
              <a:buClr>
                <a:srgbClr val="FF9900"/>
              </a:buClr>
              <a:buSzPts val="1200"/>
              <a:buChar char="●"/>
            </a:pPr>
            <a:r>
              <a:rPr lang="en" sz="1200"/>
              <a:t>IDS requires an administrator to react to an alert by examining what was flagged.</a:t>
            </a:r>
            <a:endParaRPr sz="1200"/>
          </a:p>
          <a:p>
            <a:pPr indent="0" lvl="0" marL="0" rtl="0" algn="l">
              <a:lnSpc>
                <a:spcPct val="115000"/>
              </a:lnSpc>
              <a:spcBef>
                <a:spcPts val="1000"/>
              </a:spcBef>
              <a:spcAft>
                <a:spcPts val="1000"/>
              </a:spcAft>
              <a:buNone/>
            </a:pPr>
            <a:r>
              <a:t/>
            </a:r>
            <a:endParaRPr sz="1200"/>
          </a:p>
        </p:txBody>
      </p:sp>
      <p:cxnSp>
        <p:nvCxnSpPr>
          <p:cNvPr id="2315" name="Google Shape;2315;p123"/>
          <p:cNvCxnSpPr/>
          <p:nvPr/>
        </p:nvCxnSpPr>
        <p:spPr>
          <a:xfrm>
            <a:off x="263475" y="644705"/>
            <a:ext cx="8604300" cy="0"/>
          </a:xfrm>
          <a:prstGeom prst="straightConnector1">
            <a:avLst/>
          </a:prstGeom>
          <a:noFill/>
          <a:ln cap="flat" cmpd="sng" w="9525">
            <a:solidFill>
              <a:schemeClr val="dk2"/>
            </a:solidFill>
            <a:prstDash val="solid"/>
            <a:round/>
            <a:headEnd len="med" w="med" type="none"/>
            <a:tailEnd len="med" w="med" type="none"/>
          </a:ln>
        </p:spPr>
      </p:cxnSp>
      <p:pic>
        <p:nvPicPr>
          <p:cNvPr id="2316" name="Google Shape;2316;p123"/>
          <p:cNvPicPr preferRelativeResize="0"/>
          <p:nvPr/>
        </p:nvPicPr>
        <p:blipFill>
          <a:blip r:embed="rId3">
            <a:alphaModFix/>
          </a:blip>
          <a:stretch>
            <a:fillRect/>
          </a:stretch>
        </p:blipFill>
        <p:spPr>
          <a:xfrm>
            <a:off x="6786184" y="1006750"/>
            <a:ext cx="1234257" cy="738657"/>
          </a:xfrm>
          <a:prstGeom prst="rect">
            <a:avLst/>
          </a:prstGeom>
          <a:noFill/>
          <a:ln>
            <a:noFill/>
          </a:ln>
        </p:spPr>
      </p:pic>
      <p:sp>
        <p:nvSpPr>
          <p:cNvPr id="2317" name="Google Shape;2317;p123"/>
          <p:cNvSpPr txBox="1"/>
          <p:nvPr/>
        </p:nvSpPr>
        <p:spPr>
          <a:xfrm>
            <a:off x="8201013" y="1362087"/>
            <a:ext cx="747300" cy="18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Internet</a:t>
            </a:r>
            <a:endParaRPr sz="1200">
              <a:latin typeface="Roboto Medium"/>
              <a:ea typeface="Roboto Medium"/>
              <a:cs typeface="Roboto Medium"/>
              <a:sym typeface="Roboto Medium"/>
            </a:endParaRPr>
          </a:p>
        </p:txBody>
      </p:sp>
      <p:pic>
        <p:nvPicPr>
          <p:cNvPr id="2318" name="Google Shape;2318;p123"/>
          <p:cNvPicPr preferRelativeResize="0"/>
          <p:nvPr/>
        </p:nvPicPr>
        <p:blipFill>
          <a:blip r:embed="rId4">
            <a:alphaModFix/>
          </a:blip>
          <a:stretch>
            <a:fillRect/>
          </a:stretch>
        </p:blipFill>
        <p:spPr>
          <a:xfrm>
            <a:off x="6738112" y="2123463"/>
            <a:ext cx="1330400" cy="1040251"/>
          </a:xfrm>
          <a:prstGeom prst="rect">
            <a:avLst/>
          </a:prstGeom>
          <a:noFill/>
          <a:ln>
            <a:noFill/>
          </a:ln>
        </p:spPr>
      </p:pic>
      <p:sp>
        <p:nvSpPr>
          <p:cNvPr id="2319" name="Google Shape;2319;p123"/>
          <p:cNvSpPr/>
          <p:nvPr/>
        </p:nvSpPr>
        <p:spPr>
          <a:xfrm>
            <a:off x="8201025" y="501750"/>
            <a:ext cx="885600" cy="36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23"/>
          <p:cNvSpPr/>
          <p:nvPr/>
        </p:nvSpPr>
        <p:spPr>
          <a:xfrm>
            <a:off x="4580350" y="461850"/>
            <a:ext cx="4266900" cy="3657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Intrusion Detection System (IDS)</a:t>
            </a:r>
            <a:endParaRPr b="1" sz="1600">
              <a:latin typeface="Roboto"/>
              <a:ea typeface="Roboto"/>
              <a:cs typeface="Roboto"/>
              <a:sym typeface="Roboto"/>
            </a:endParaRPr>
          </a:p>
        </p:txBody>
      </p:sp>
      <p:sp>
        <p:nvSpPr>
          <p:cNvPr id="2321" name="Google Shape;2321;p123"/>
          <p:cNvSpPr txBox="1"/>
          <p:nvPr/>
        </p:nvSpPr>
        <p:spPr>
          <a:xfrm>
            <a:off x="8201013" y="2568825"/>
            <a:ext cx="747300" cy="18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Firewall</a:t>
            </a:r>
            <a:endParaRPr sz="1200">
              <a:latin typeface="Roboto Medium"/>
              <a:ea typeface="Roboto Medium"/>
              <a:cs typeface="Roboto Medium"/>
              <a:sym typeface="Roboto Medium"/>
            </a:endParaRPr>
          </a:p>
        </p:txBody>
      </p:sp>
      <p:sp>
        <p:nvSpPr>
          <p:cNvPr id="2322" name="Google Shape;2322;p123"/>
          <p:cNvSpPr txBox="1"/>
          <p:nvPr/>
        </p:nvSpPr>
        <p:spPr>
          <a:xfrm>
            <a:off x="8201013" y="3775562"/>
            <a:ext cx="747300" cy="184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Switch</a:t>
            </a:r>
            <a:endParaRPr sz="1200">
              <a:latin typeface="Roboto Medium"/>
              <a:ea typeface="Roboto Medium"/>
              <a:cs typeface="Roboto Medium"/>
              <a:sym typeface="Roboto Medium"/>
            </a:endParaRPr>
          </a:p>
        </p:txBody>
      </p:sp>
      <p:cxnSp>
        <p:nvCxnSpPr>
          <p:cNvPr id="2323" name="Google Shape;2323;p123"/>
          <p:cNvCxnSpPr/>
          <p:nvPr/>
        </p:nvCxnSpPr>
        <p:spPr>
          <a:xfrm rot="10800000">
            <a:off x="5612275" y="2879650"/>
            <a:ext cx="1300200" cy="998700"/>
          </a:xfrm>
          <a:prstGeom prst="straightConnector1">
            <a:avLst/>
          </a:prstGeom>
          <a:noFill/>
          <a:ln cap="flat" cmpd="sng" w="28575">
            <a:solidFill>
              <a:srgbClr val="000000"/>
            </a:solidFill>
            <a:prstDash val="solid"/>
            <a:round/>
            <a:headEnd len="med" w="med" type="none"/>
            <a:tailEnd len="med" w="med" type="none"/>
          </a:ln>
        </p:spPr>
      </p:cxnSp>
      <p:cxnSp>
        <p:nvCxnSpPr>
          <p:cNvPr id="2324" name="Google Shape;2324;p123"/>
          <p:cNvCxnSpPr/>
          <p:nvPr/>
        </p:nvCxnSpPr>
        <p:spPr>
          <a:xfrm flipH="1">
            <a:off x="5474498" y="3827534"/>
            <a:ext cx="1450500" cy="592800"/>
          </a:xfrm>
          <a:prstGeom prst="straightConnector1">
            <a:avLst/>
          </a:prstGeom>
          <a:noFill/>
          <a:ln cap="flat" cmpd="sng" w="28575">
            <a:solidFill>
              <a:srgbClr val="000000"/>
            </a:solidFill>
            <a:prstDash val="solid"/>
            <a:round/>
            <a:headEnd len="med" w="med" type="none"/>
            <a:tailEnd len="med" w="med" type="none"/>
          </a:ln>
        </p:spPr>
      </p:cxnSp>
      <p:pic>
        <p:nvPicPr>
          <p:cNvPr id="2325" name="Google Shape;2325;p123"/>
          <p:cNvPicPr preferRelativeResize="0"/>
          <p:nvPr/>
        </p:nvPicPr>
        <p:blipFill rotWithShape="1">
          <a:blip r:embed="rId5">
            <a:alphaModFix/>
          </a:blip>
          <a:srcRect b="0" l="0" r="0" t="9"/>
          <a:stretch/>
        </p:blipFill>
        <p:spPr>
          <a:xfrm>
            <a:off x="6839870" y="3666050"/>
            <a:ext cx="1126885" cy="403500"/>
          </a:xfrm>
          <a:prstGeom prst="rect">
            <a:avLst/>
          </a:prstGeom>
          <a:noFill/>
          <a:ln>
            <a:noFill/>
          </a:ln>
        </p:spPr>
      </p:pic>
      <p:sp>
        <p:nvSpPr>
          <p:cNvPr id="2326" name="Google Shape;2326;p123"/>
          <p:cNvSpPr/>
          <p:nvPr/>
        </p:nvSpPr>
        <p:spPr>
          <a:xfrm>
            <a:off x="6501663" y="4652450"/>
            <a:ext cx="1803300" cy="307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Corporate Network</a:t>
            </a:r>
            <a:endParaRPr b="1">
              <a:latin typeface="Roboto"/>
              <a:ea typeface="Roboto"/>
              <a:cs typeface="Roboto"/>
              <a:sym typeface="Roboto"/>
            </a:endParaRPr>
          </a:p>
        </p:txBody>
      </p:sp>
      <p:sp>
        <p:nvSpPr>
          <p:cNvPr id="2327" name="Google Shape;2327;p123"/>
          <p:cNvSpPr/>
          <p:nvPr/>
        </p:nvSpPr>
        <p:spPr>
          <a:xfrm>
            <a:off x="4375200" y="1707525"/>
            <a:ext cx="1395300" cy="15432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23"/>
          <p:cNvSpPr/>
          <p:nvPr/>
        </p:nvSpPr>
        <p:spPr>
          <a:xfrm>
            <a:off x="4375200" y="3416450"/>
            <a:ext cx="1395300" cy="15432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9" name="Google Shape;2329;p123"/>
          <p:cNvPicPr preferRelativeResize="0"/>
          <p:nvPr/>
        </p:nvPicPr>
        <p:blipFill>
          <a:blip r:embed="rId6">
            <a:alphaModFix/>
          </a:blip>
          <a:stretch>
            <a:fillRect/>
          </a:stretch>
        </p:blipFill>
        <p:spPr>
          <a:xfrm>
            <a:off x="4524975" y="2055516"/>
            <a:ext cx="1126900" cy="992399"/>
          </a:xfrm>
          <a:prstGeom prst="rect">
            <a:avLst/>
          </a:prstGeom>
          <a:noFill/>
          <a:ln>
            <a:noFill/>
          </a:ln>
        </p:spPr>
      </p:pic>
      <p:sp>
        <p:nvSpPr>
          <p:cNvPr id="2330" name="Google Shape;2330;p123"/>
          <p:cNvSpPr txBox="1"/>
          <p:nvPr/>
        </p:nvSpPr>
        <p:spPr>
          <a:xfrm>
            <a:off x="4524975" y="1793575"/>
            <a:ext cx="809100" cy="18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IDS</a:t>
            </a:r>
            <a:endParaRPr sz="1200">
              <a:latin typeface="Roboto Medium"/>
              <a:ea typeface="Roboto Medium"/>
              <a:cs typeface="Roboto Medium"/>
              <a:sym typeface="Roboto Medium"/>
            </a:endParaRPr>
          </a:p>
        </p:txBody>
      </p:sp>
      <p:pic>
        <p:nvPicPr>
          <p:cNvPr id="2331" name="Google Shape;2331;p123"/>
          <p:cNvPicPr preferRelativeResize="0"/>
          <p:nvPr/>
        </p:nvPicPr>
        <p:blipFill>
          <a:blip r:embed="rId7">
            <a:alphaModFix/>
          </a:blip>
          <a:stretch>
            <a:fillRect/>
          </a:stretch>
        </p:blipFill>
        <p:spPr>
          <a:xfrm>
            <a:off x="4524975" y="3878345"/>
            <a:ext cx="949523" cy="969978"/>
          </a:xfrm>
          <a:prstGeom prst="rect">
            <a:avLst/>
          </a:prstGeom>
          <a:noFill/>
          <a:ln>
            <a:noFill/>
          </a:ln>
        </p:spPr>
      </p:pic>
      <p:sp>
        <p:nvSpPr>
          <p:cNvPr id="2332" name="Google Shape;2332;p123"/>
          <p:cNvSpPr txBox="1"/>
          <p:nvPr/>
        </p:nvSpPr>
        <p:spPr>
          <a:xfrm>
            <a:off x="4524850" y="3458400"/>
            <a:ext cx="949500" cy="30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Management System</a:t>
            </a:r>
            <a:endParaRPr sz="1200">
              <a:latin typeface="Roboto Medium"/>
              <a:ea typeface="Roboto Medium"/>
              <a:cs typeface="Roboto Medium"/>
              <a:sym typeface="Robot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36" name="Shape 2336"/>
        <p:cNvGrpSpPr/>
        <p:nvPr/>
      </p:nvGrpSpPr>
      <p:grpSpPr>
        <a:xfrm>
          <a:off x="0" y="0"/>
          <a:ext cx="0" cy="0"/>
          <a:chOff x="0" y="0"/>
          <a:chExt cx="0" cy="0"/>
        </a:xfrm>
      </p:grpSpPr>
      <p:cxnSp>
        <p:nvCxnSpPr>
          <p:cNvPr id="2337" name="Google Shape;2337;p124"/>
          <p:cNvCxnSpPr/>
          <p:nvPr/>
        </p:nvCxnSpPr>
        <p:spPr>
          <a:xfrm>
            <a:off x="5704475" y="1472775"/>
            <a:ext cx="0" cy="3358800"/>
          </a:xfrm>
          <a:prstGeom prst="straightConnector1">
            <a:avLst/>
          </a:prstGeom>
          <a:noFill/>
          <a:ln cap="flat" cmpd="sng" w="28575">
            <a:solidFill>
              <a:srgbClr val="000000"/>
            </a:solidFill>
            <a:prstDash val="solid"/>
            <a:round/>
            <a:headEnd len="med" w="med" type="none"/>
            <a:tailEnd len="med" w="med" type="none"/>
          </a:ln>
        </p:spPr>
      </p:cxnSp>
      <p:sp>
        <p:nvSpPr>
          <p:cNvPr id="2338" name="Google Shape;2338;p124"/>
          <p:cNvSpPr/>
          <p:nvPr/>
        </p:nvSpPr>
        <p:spPr>
          <a:xfrm>
            <a:off x="4621550" y="3921088"/>
            <a:ext cx="2099100" cy="6618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24"/>
          <p:cNvSpPr/>
          <p:nvPr/>
        </p:nvSpPr>
        <p:spPr>
          <a:xfrm>
            <a:off x="4621550" y="2688500"/>
            <a:ext cx="2099100" cy="11175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24"/>
          <p:cNvSpPr/>
          <p:nvPr/>
        </p:nvSpPr>
        <p:spPr>
          <a:xfrm>
            <a:off x="4621550" y="1769488"/>
            <a:ext cx="2099100" cy="7995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24"/>
          <p:cNvSpPr/>
          <p:nvPr/>
        </p:nvSpPr>
        <p:spPr>
          <a:xfrm>
            <a:off x="3962400" y="4799300"/>
            <a:ext cx="4971900" cy="22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2" name="Google Shape;2342;p124"/>
          <p:cNvCxnSpPr/>
          <p:nvPr/>
        </p:nvCxnSpPr>
        <p:spPr>
          <a:xfrm rot="10800000">
            <a:off x="6362075" y="4172538"/>
            <a:ext cx="1079100" cy="0"/>
          </a:xfrm>
          <a:prstGeom prst="straightConnector1">
            <a:avLst/>
          </a:prstGeom>
          <a:noFill/>
          <a:ln cap="flat" cmpd="sng" w="28575">
            <a:solidFill>
              <a:srgbClr val="000000"/>
            </a:solidFill>
            <a:prstDash val="solid"/>
            <a:round/>
            <a:headEnd len="med" w="med" type="none"/>
            <a:tailEnd len="med" w="med" type="none"/>
          </a:ln>
        </p:spPr>
      </p:cxnSp>
      <p:sp>
        <p:nvSpPr>
          <p:cNvPr id="2343" name="Google Shape;2343;p124"/>
          <p:cNvSpPr/>
          <p:nvPr/>
        </p:nvSpPr>
        <p:spPr>
          <a:xfrm>
            <a:off x="7406625" y="3409025"/>
            <a:ext cx="1395300" cy="15432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24"/>
          <p:cNvSpPr/>
          <p:nvPr/>
        </p:nvSpPr>
        <p:spPr>
          <a:xfrm>
            <a:off x="4621550" y="968375"/>
            <a:ext cx="2099100" cy="681600"/>
          </a:xfrm>
          <a:prstGeom prst="rect">
            <a:avLst/>
          </a:prstGeom>
          <a:solidFill>
            <a:srgbClr val="FFFFFF"/>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24"/>
          <p:cNvSpPr/>
          <p:nvPr/>
        </p:nvSpPr>
        <p:spPr>
          <a:xfrm>
            <a:off x="175" y="0"/>
            <a:ext cx="4095600" cy="51435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IDS vs. </a:t>
            </a:r>
            <a:r>
              <a:rPr b="1" lang="en">
                <a:latin typeface="Roboto"/>
                <a:ea typeface="Roboto"/>
                <a:cs typeface="Roboto"/>
                <a:sym typeface="Roboto"/>
              </a:rPr>
              <a:t>IPS</a:t>
            </a:r>
            <a:endParaRPr b="1">
              <a:latin typeface="Roboto"/>
              <a:ea typeface="Roboto"/>
              <a:cs typeface="Roboto"/>
              <a:sym typeface="Roboto"/>
            </a:endParaRPr>
          </a:p>
        </p:txBody>
      </p:sp>
      <p:sp>
        <p:nvSpPr>
          <p:cNvPr id="2347" name="Google Shape;2347;p124"/>
          <p:cNvSpPr txBox="1"/>
          <p:nvPr>
            <p:ph idx="1" type="subTitle"/>
          </p:nvPr>
        </p:nvSpPr>
        <p:spPr>
          <a:xfrm>
            <a:off x="0" y="675975"/>
            <a:ext cx="3562500" cy="11175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IPS connects </a:t>
            </a:r>
            <a:r>
              <a:rPr b="1" lang="en">
                <a:solidFill>
                  <a:schemeClr val="dk1"/>
                </a:solidFill>
              </a:rPr>
              <a:t>inline </a:t>
            </a:r>
            <a:r>
              <a:rPr lang="en">
                <a:solidFill>
                  <a:schemeClr val="dk1"/>
                </a:solidFill>
              </a:rPr>
              <a:t>with the flow of data, typically between the firewall and network switch.   </a:t>
            </a:r>
            <a:endParaRPr>
              <a:solidFill>
                <a:schemeClr val="dk1"/>
              </a:solidFill>
            </a:endParaRPr>
          </a:p>
          <a:p>
            <a:pPr indent="0" lvl="0" marL="0" rtl="0" algn="l">
              <a:spcBef>
                <a:spcPts val="0"/>
              </a:spcBef>
              <a:spcAft>
                <a:spcPts val="0"/>
              </a:spcAft>
              <a:buNone/>
            </a:pPr>
            <a:r>
              <a:t/>
            </a:r>
            <a:endParaRPr/>
          </a:p>
        </p:txBody>
      </p:sp>
      <p:sp>
        <p:nvSpPr>
          <p:cNvPr id="2348" name="Google Shape;2348;p124"/>
          <p:cNvSpPr txBox="1"/>
          <p:nvPr>
            <p:ph idx="3" type="body"/>
          </p:nvPr>
        </p:nvSpPr>
        <p:spPr>
          <a:xfrm>
            <a:off x="175" y="2207925"/>
            <a:ext cx="4095600" cy="1278300"/>
          </a:xfrm>
          <a:prstGeom prst="rect">
            <a:avLst/>
          </a:prstGeom>
        </p:spPr>
        <p:txBody>
          <a:bodyPr anchorCtr="0" anchor="t" bIns="914400" lIns="457200" spcFirstLastPara="1" rIns="457200" wrap="square" tIns="0">
            <a:noAutofit/>
          </a:bodyPr>
          <a:lstStyle/>
          <a:p>
            <a:pPr indent="-190500" lvl="0" marL="228600" rtl="0" algn="l">
              <a:lnSpc>
                <a:spcPct val="115000"/>
              </a:lnSpc>
              <a:spcBef>
                <a:spcPts val="0"/>
              </a:spcBef>
              <a:spcAft>
                <a:spcPts val="0"/>
              </a:spcAft>
              <a:buClr>
                <a:srgbClr val="FF9900"/>
              </a:buClr>
              <a:buSzPts val="1200"/>
              <a:buChar char="●"/>
            </a:pPr>
            <a:r>
              <a:rPr lang="en" sz="1200"/>
              <a:t>Requires more robust hardware due to the amount of traffic flowing through it.</a:t>
            </a:r>
            <a:endParaRPr sz="1200"/>
          </a:p>
          <a:p>
            <a:pPr indent="-190500" lvl="0" marL="228600" rtl="0" algn="l">
              <a:lnSpc>
                <a:spcPct val="115000"/>
              </a:lnSpc>
              <a:spcBef>
                <a:spcPts val="1000"/>
              </a:spcBef>
              <a:spcAft>
                <a:spcPts val="0"/>
              </a:spcAft>
              <a:buClr>
                <a:srgbClr val="FF9900"/>
              </a:buClr>
              <a:buSzPts val="1200"/>
              <a:buChar char="●"/>
            </a:pPr>
            <a:r>
              <a:rPr lang="en" sz="1200"/>
              <a:t>IPS will automatically take action by blocking and logging a threat, thus it doesn’t require administrative intervention.</a:t>
            </a:r>
            <a:endParaRPr sz="1200"/>
          </a:p>
          <a:p>
            <a:pPr indent="0" lvl="0" marL="0" rtl="0" algn="l">
              <a:lnSpc>
                <a:spcPct val="115000"/>
              </a:lnSpc>
              <a:spcBef>
                <a:spcPts val="1000"/>
              </a:spcBef>
              <a:spcAft>
                <a:spcPts val="1000"/>
              </a:spcAft>
              <a:buNone/>
            </a:pPr>
            <a:r>
              <a:t/>
            </a:r>
            <a:endParaRPr sz="1200"/>
          </a:p>
        </p:txBody>
      </p:sp>
      <p:cxnSp>
        <p:nvCxnSpPr>
          <p:cNvPr id="2349" name="Google Shape;2349;p124"/>
          <p:cNvCxnSpPr/>
          <p:nvPr/>
        </p:nvCxnSpPr>
        <p:spPr>
          <a:xfrm>
            <a:off x="263475" y="644705"/>
            <a:ext cx="8604300" cy="0"/>
          </a:xfrm>
          <a:prstGeom prst="straightConnector1">
            <a:avLst/>
          </a:prstGeom>
          <a:noFill/>
          <a:ln cap="flat" cmpd="sng" w="9525">
            <a:solidFill>
              <a:schemeClr val="dk2"/>
            </a:solidFill>
            <a:prstDash val="solid"/>
            <a:round/>
            <a:headEnd len="med" w="med" type="none"/>
            <a:tailEnd len="med" w="med" type="none"/>
          </a:ln>
        </p:spPr>
      </p:cxnSp>
      <p:pic>
        <p:nvPicPr>
          <p:cNvPr id="2350" name="Google Shape;2350;p124"/>
          <p:cNvPicPr preferRelativeResize="0"/>
          <p:nvPr/>
        </p:nvPicPr>
        <p:blipFill>
          <a:blip r:embed="rId3">
            <a:alphaModFix/>
          </a:blip>
          <a:stretch>
            <a:fillRect/>
          </a:stretch>
        </p:blipFill>
        <p:spPr>
          <a:xfrm>
            <a:off x="5440400" y="1009076"/>
            <a:ext cx="971825" cy="581600"/>
          </a:xfrm>
          <a:prstGeom prst="rect">
            <a:avLst/>
          </a:prstGeom>
          <a:noFill/>
          <a:ln>
            <a:noFill/>
          </a:ln>
        </p:spPr>
      </p:pic>
      <p:sp>
        <p:nvSpPr>
          <p:cNvPr id="2351" name="Google Shape;2351;p124"/>
          <p:cNvSpPr txBox="1"/>
          <p:nvPr/>
        </p:nvSpPr>
        <p:spPr>
          <a:xfrm>
            <a:off x="4523075" y="1272775"/>
            <a:ext cx="747300" cy="1845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200">
                <a:latin typeface="Roboto Medium"/>
                <a:ea typeface="Roboto Medium"/>
                <a:cs typeface="Roboto Medium"/>
                <a:sym typeface="Roboto Medium"/>
              </a:rPr>
              <a:t>Internet</a:t>
            </a:r>
            <a:endParaRPr sz="1200">
              <a:latin typeface="Roboto Medium"/>
              <a:ea typeface="Roboto Medium"/>
              <a:cs typeface="Roboto Medium"/>
              <a:sym typeface="Roboto Medium"/>
            </a:endParaRPr>
          </a:p>
        </p:txBody>
      </p:sp>
      <p:pic>
        <p:nvPicPr>
          <p:cNvPr id="2352" name="Google Shape;2352;p124"/>
          <p:cNvPicPr preferRelativeResize="0"/>
          <p:nvPr/>
        </p:nvPicPr>
        <p:blipFill>
          <a:blip r:embed="rId4">
            <a:alphaModFix/>
          </a:blip>
          <a:stretch>
            <a:fillRect/>
          </a:stretch>
        </p:blipFill>
        <p:spPr>
          <a:xfrm>
            <a:off x="5490550" y="1817488"/>
            <a:ext cx="871525" cy="681475"/>
          </a:xfrm>
          <a:prstGeom prst="rect">
            <a:avLst/>
          </a:prstGeom>
          <a:noFill/>
          <a:ln>
            <a:noFill/>
          </a:ln>
        </p:spPr>
      </p:pic>
      <p:sp>
        <p:nvSpPr>
          <p:cNvPr id="2353" name="Google Shape;2353;p124"/>
          <p:cNvSpPr/>
          <p:nvPr/>
        </p:nvSpPr>
        <p:spPr>
          <a:xfrm>
            <a:off x="8201025" y="501750"/>
            <a:ext cx="885600" cy="36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24"/>
          <p:cNvSpPr/>
          <p:nvPr/>
        </p:nvSpPr>
        <p:spPr>
          <a:xfrm>
            <a:off x="4580350" y="461850"/>
            <a:ext cx="4266900" cy="3657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Intrusion Prevention System (IPS)</a:t>
            </a:r>
            <a:endParaRPr b="1" sz="1600">
              <a:latin typeface="Roboto"/>
              <a:ea typeface="Roboto"/>
              <a:cs typeface="Roboto"/>
              <a:sym typeface="Roboto"/>
            </a:endParaRPr>
          </a:p>
        </p:txBody>
      </p:sp>
      <p:sp>
        <p:nvSpPr>
          <p:cNvPr id="2355" name="Google Shape;2355;p124"/>
          <p:cNvSpPr txBox="1"/>
          <p:nvPr/>
        </p:nvSpPr>
        <p:spPr>
          <a:xfrm>
            <a:off x="4523075" y="2058800"/>
            <a:ext cx="747300" cy="1845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200">
                <a:latin typeface="Roboto Medium"/>
                <a:ea typeface="Roboto Medium"/>
                <a:cs typeface="Roboto Medium"/>
                <a:sym typeface="Roboto Medium"/>
              </a:rPr>
              <a:t>Firewall</a:t>
            </a:r>
            <a:endParaRPr sz="1200">
              <a:latin typeface="Roboto Medium"/>
              <a:ea typeface="Roboto Medium"/>
              <a:cs typeface="Roboto Medium"/>
              <a:sym typeface="Roboto Medium"/>
            </a:endParaRPr>
          </a:p>
        </p:txBody>
      </p:sp>
      <p:sp>
        <p:nvSpPr>
          <p:cNvPr id="2356" name="Google Shape;2356;p124"/>
          <p:cNvSpPr txBox="1"/>
          <p:nvPr/>
        </p:nvSpPr>
        <p:spPr>
          <a:xfrm>
            <a:off x="4523075" y="4012175"/>
            <a:ext cx="747300" cy="1845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 sz="1200">
                <a:latin typeface="Roboto Medium"/>
                <a:ea typeface="Roboto Medium"/>
                <a:cs typeface="Roboto Medium"/>
                <a:sym typeface="Roboto Medium"/>
              </a:rPr>
              <a:t>Switch</a:t>
            </a:r>
            <a:endParaRPr sz="1200">
              <a:latin typeface="Roboto Medium"/>
              <a:ea typeface="Roboto Medium"/>
              <a:cs typeface="Roboto Medium"/>
              <a:sym typeface="Roboto Medium"/>
            </a:endParaRPr>
          </a:p>
        </p:txBody>
      </p:sp>
      <p:pic>
        <p:nvPicPr>
          <p:cNvPr id="2357" name="Google Shape;2357;p124"/>
          <p:cNvPicPr preferRelativeResize="0"/>
          <p:nvPr/>
        </p:nvPicPr>
        <p:blipFill>
          <a:blip r:embed="rId5">
            <a:alphaModFix/>
          </a:blip>
          <a:stretch>
            <a:fillRect/>
          </a:stretch>
        </p:blipFill>
        <p:spPr>
          <a:xfrm>
            <a:off x="5511375" y="2760775"/>
            <a:ext cx="1106225" cy="974225"/>
          </a:xfrm>
          <a:prstGeom prst="rect">
            <a:avLst/>
          </a:prstGeom>
          <a:noFill/>
          <a:ln>
            <a:noFill/>
          </a:ln>
        </p:spPr>
      </p:pic>
      <p:sp>
        <p:nvSpPr>
          <p:cNvPr id="2358" name="Google Shape;2358;p124"/>
          <p:cNvSpPr txBox="1"/>
          <p:nvPr/>
        </p:nvSpPr>
        <p:spPr>
          <a:xfrm>
            <a:off x="4686875" y="3215400"/>
            <a:ext cx="583500" cy="184500"/>
          </a:xfrm>
          <a:prstGeom prst="rect">
            <a:avLst/>
          </a:prstGeom>
          <a:noFill/>
          <a:ln>
            <a:noFill/>
          </a:ln>
        </p:spPr>
        <p:txBody>
          <a:bodyPr anchorCtr="0" anchor="t" bIns="0" lIns="0" spcFirstLastPara="1" rIns="0" wrap="square" tIns="0">
            <a:noAutofit/>
          </a:bodyPr>
          <a:lstStyle/>
          <a:p>
            <a:pPr indent="0" lvl="0" marL="114300" rtl="0" algn="l">
              <a:spcBef>
                <a:spcPts val="0"/>
              </a:spcBef>
              <a:spcAft>
                <a:spcPts val="0"/>
              </a:spcAft>
              <a:buNone/>
            </a:pPr>
            <a:r>
              <a:rPr lang="en" sz="1200">
                <a:latin typeface="Roboto Medium"/>
                <a:ea typeface="Roboto Medium"/>
                <a:cs typeface="Roboto Medium"/>
                <a:sym typeface="Roboto Medium"/>
              </a:rPr>
              <a:t>IPS</a:t>
            </a:r>
            <a:endParaRPr sz="1200">
              <a:latin typeface="Roboto Medium"/>
              <a:ea typeface="Roboto Medium"/>
              <a:cs typeface="Roboto Medium"/>
              <a:sym typeface="Roboto Medium"/>
            </a:endParaRPr>
          </a:p>
        </p:txBody>
      </p:sp>
      <p:pic>
        <p:nvPicPr>
          <p:cNvPr id="2359" name="Google Shape;2359;p124"/>
          <p:cNvPicPr preferRelativeResize="0"/>
          <p:nvPr/>
        </p:nvPicPr>
        <p:blipFill>
          <a:blip r:embed="rId6">
            <a:alphaModFix/>
          </a:blip>
          <a:stretch>
            <a:fillRect/>
          </a:stretch>
        </p:blipFill>
        <p:spPr>
          <a:xfrm>
            <a:off x="7656387" y="3867206"/>
            <a:ext cx="895776" cy="915069"/>
          </a:xfrm>
          <a:prstGeom prst="rect">
            <a:avLst/>
          </a:prstGeom>
          <a:noFill/>
          <a:ln>
            <a:noFill/>
          </a:ln>
        </p:spPr>
      </p:pic>
      <p:sp>
        <p:nvSpPr>
          <p:cNvPr id="2360" name="Google Shape;2360;p124"/>
          <p:cNvSpPr txBox="1"/>
          <p:nvPr/>
        </p:nvSpPr>
        <p:spPr>
          <a:xfrm>
            <a:off x="7629525" y="3476100"/>
            <a:ext cx="949500" cy="307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Management System</a:t>
            </a:r>
            <a:endParaRPr sz="1200">
              <a:latin typeface="Roboto Medium"/>
              <a:ea typeface="Roboto Medium"/>
              <a:cs typeface="Roboto Medium"/>
              <a:sym typeface="Roboto Medium"/>
            </a:endParaRPr>
          </a:p>
        </p:txBody>
      </p:sp>
      <p:pic>
        <p:nvPicPr>
          <p:cNvPr id="2361" name="Google Shape;2361;p124"/>
          <p:cNvPicPr preferRelativeResize="0"/>
          <p:nvPr/>
        </p:nvPicPr>
        <p:blipFill rotWithShape="1">
          <a:blip r:embed="rId7">
            <a:alphaModFix/>
          </a:blip>
          <a:srcRect b="9" l="0" r="0" t="9"/>
          <a:stretch/>
        </p:blipFill>
        <p:spPr>
          <a:xfrm>
            <a:off x="5478425" y="4012187"/>
            <a:ext cx="895775" cy="320725"/>
          </a:xfrm>
          <a:prstGeom prst="rect">
            <a:avLst/>
          </a:prstGeom>
          <a:noFill/>
          <a:ln>
            <a:noFill/>
          </a:ln>
        </p:spPr>
      </p:pic>
      <p:sp>
        <p:nvSpPr>
          <p:cNvPr id="2362" name="Google Shape;2362;p124"/>
          <p:cNvSpPr/>
          <p:nvPr/>
        </p:nvSpPr>
        <p:spPr>
          <a:xfrm>
            <a:off x="4621550" y="4676775"/>
            <a:ext cx="2099100" cy="307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Corporate Network</a:t>
            </a:r>
            <a:endParaRPr b="1">
              <a:latin typeface="Roboto"/>
              <a:ea typeface="Roboto"/>
              <a:cs typeface="Roboto"/>
              <a:sym typeface="Roboto"/>
            </a:endParaRPr>
          </a:p>
        </p:txBody>
      </p:sp>
      <p:pic>
        <p:nvPicPr>
          <p:cNvPr id="2363" name="Google Shape;2363;p124"/>
          <p:cNvPicPr preferRelativeResize="0"/>
          <p:nvPr/>
        </p:nvPicPr>
        <p:blipFill rotWithShape="1">
          <a:blip r:embed="rId8">
            <a:alphaModFix/>
          </a:blip>
          <a:srcRect b="0" l="54588" r="715" t="0"/>
          <a:stretch/>
        </p:blipFill>
        <p:spPr>
          <a:xfrm>
            <a:off x="10555275" y="501738"/>
            <a:ext cx="3167174" cy="3909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46" name="Google Shape;2046;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you will be able to:</a:t>
            </a:r>
            <a:endParaRPr/>
          </a:p>
        </p:txBody>
      </p:sp>
      <p:sp>
        <p:nvSpPr>
          <p:cNvPr id="2047" name="Google Shape;2047;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8" name="Google Shape;2048;p107"/>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Interpret and define Snort rules and alerts.</a:t>
            </a:r>
            <a:endParaRPr/>
          </a:p>
        </p:txBody>
      </p:sp>
      <p:sp>
        <p:nvSpPr>
          <p:cNvPr id="2049" name="Google Shape;2049;p107"/>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Explain how intrusion detection systems work and how they differ from firewalls. </a:t>
            </a:r>
            <a:endParaRPr/>
          </a:p>
        </p:txBody>
      </p:sp>
      <p:sp>
        <p:nvSpPr>
          <p:cNvPr id="2050" name="Google Shape;2050;p107"/>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Explain how intrusion detection systems work and how they differ from firewalls. </a:t>
            </a:r>
            <a:endParaRPr/>
          </a:p>
        </p:txBody>
      </p:sp>
      <p:sp>
        <p:nvSpPr>
          <p:cNvPr id="2051" name="Google Shape;2051;p107"/>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Collect and analyze indicators of attack and indicators of compromise using NSM tools.</a:t>
            </a:r>
            <a:endParaRPr/>
          </a:p>
        </p:txBody>
      </p:sp>
      <p:sp>
        <p:nvSpPr>
          <p:cNvPr id="2052" name="Google Shape;2052;p107"/>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Apply knowledge of NSM, Snort rules, and Security Onion to establish situational awareness within a network.</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367" name="Shape 2367"/>
        <p:cNvGrpSpPr/>
        <p:nvPr/>
      </p:nvGrpSpPr>
      <p:grpSpPr>
        <a:xfrm>
          <a:off x="0" y="0"/>
          <a:ext cx="0" cy="0"/>
          <a:chOff x="0" y="0"/>
          <a:chExt cx="0" cy="0"/>
        </a:xfrm>
      </p:grpSpPr>
      <p:sp>
        <p:nvSpPr>
          <p:cNvPr id="2368" name="Google Shape;2368;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IDS Alerts</a:t>
            </a:r>
            <a:endParaRPr/>
          </a:p>
        </p:txBody>
      </p:sp>
      <p:sp>
        <p:nvSpPr>
          <p:cNvPr id="2369" name="Google Shape;2369;p125"/>
          <p:cNvSpPr txBox="1"/>
          <p:nvPr>
            <p:ph idx="1" type="subTitle"/>
          </p:nvPr>
        </p:nvSpPr>
        <p:spPr>
          <a:xfrm>
            <a:off x="-12300" y="764228"/>
            <a:ext cx="8512800" cy="1178700"/>
          </a:xfrm>
          <a:prstGeom prst="rect">
            <a:avLst/>
          </a:prstGeom>
        </p:spPr>
        <p:txBody>
          <a:bodyPr anchorCtr="0" anchor="t" bIns="91425" lIns="457200" spcFirstLastPara="1" rIns="0" wrap="square" tIns="91425">
            <a:noAutofit/>
          </a:bodyPr>
          <a:lstStyle/>
          <a:p>
            <a:pPr indent="0" lvl="0" marL="0" rtl="0" algn="l">
              <a:lnSpc>
                <a:spcPct val="115000"/>
              </a:lnSpc>
              <a:spcBef>
                <a:spcPts val="0"/>
              </a:spcBef>
              <a:spcAft>
                <a:spcPts val="0"/>
              </a:spcAft>
              <a:buNone/>
            </a:pPr>
            <a:r>
              <a:rPr lang="en" sz="2100"/>
              <a:t>An </a:t>
            </a:r>
            <a:r>
              <a:rPr b="1" lang="en" sz="2100"/>
              <a:t>alert</a:t>
            </a:r>
            <a:r>
              <a:rPr lang="en" sz="2100"/>
              <a:t> is a message that is sent to an analyst’s console as an indicator of attack (IOA).</a:t>
            </a:r>
            <a:br>
              <a:rPr lang="en" sz="2100"/>
            </a:br>
            <a:br>
              <a:rPr lang="en" sz="2100"/>
            </a:br>
            <a:r>
              <a:rPr lang="en" sz="2100"/>
              <a:t>An IDS system generates alerts when a </a:t>
            </a:r>
            <a:r>
              <a:rPr b="1" lang="en" sz="2100"/>
              <a:t>Snort rule</a:t>
            </a:r>
            <a:r>
              <a:rPr lang="en" sz="2100"/>
              <a:t> detects malicious traffic that matches a signature.</a:t>
            </a:r>
            <a:endParaRPr sz="2100"/>
          </a:p>
          <a:p>
            <a:pPr indent="0" lvl="0" marL="457200" rtl="0" algn="l">
              <a:spcBef>
                <a:spcPts val="1000"/>
              </a:spcBef>
              <a:spcAft>
                <a:spcPts val="1000"/>
              </a:spcAft>
              <a:buNone/>
            </a:pPr>
            <a:r>
              <a:t/>
            </a:r>
            <a:endParaRPr/>
          </a:p>
        </p:txBody>
      </p:sp>
      <p:sp>
        <p:nvSpPr>
          <p:cNvPr id="2370" name="Google Shape;2370;p12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71" name="Google Shape;2371;p125"/>
          <p:cNvSpPr/>
          <p:nvPr/>
        </p:nvSpPr>
        <p:spPr>
          <a:xfrm>
            <a:off x="1488425" y="3092900"/>
            <a:ext cx="6622800" cy="631800"/>
          </a:xfrm>
          <a:prstGeom prst="roundRect">
            <a:avLst>
              <a:gd fmla="val 16667" name="adj"/>
            </a:avLst>
          </a:prstGeom>
          <a:solidFill>
            <a:srgbClr val="F3F3F3"/>
          </a:solidFill>
          <a:ln cap="flat" cmpd="sng" w="28575">
            <a:solidFill>
              <a:srgbClr val="F6829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333333"/>
                </a:solidFill>
                <a:latin typeface="Inconsolata"/>
                <a:ea typeface="Inconsolata"/>
                <a:cs typeface="Inconsolata"/>
                <a:sym typeface="Inconsolata"/>
              </a:rPr>
              <a:t>alert ip any any -&gt; any any {msg: "IP Packet Detected";}</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375" name="Shape 2375"/>
        <p:cNvGrpSpPr/>
        <p:nvPr/>
      </p:nvGrpSpPr>
      <p:grpSpPr>
        <a:xfrm>
          <a:off x="0" y="0"/>
          <a:ext cx="0" cy="0"/>
          <a:chOff x="0" y="0"/>
          <a:chExt cx="0" cy="0"/>
        </a:xfrm>
      </p:grpSpPr>
      <p:sp>
        <p:nvSpPr>
          <p:cNvPr id="2376" name="Google Shape;2376;p126"/>
          <p:cNvSpPr/>
          <p:nvPr/>
        </p:nvSpPr>
        <p:spPr>
          <a:xfrm>
            <a:off x="4381500" y="1319800"/>
            <a:ext cx="458700" cy="3547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IDS Alerts</a:t>
            </a:r>
            <a:endParaRPr/>
          </a:p>
        </p:txBody>
      </p:sp>
      <p:sp>
        <p:nvSpPr>
          <p:cNvPr id="2378" name="Google Shape;2378;p126"/>
          <p:cNvSpPr txBox="1"/>
          <p:nvPr>
            <p:ph idx="3" type="subTitle"/>
          </p:nvPr>
        </p:nvSpPr>
        <p:spPr>
          <a:xfrm>
            <a:off x="-12300" y="2135850"/>
            <a:ext cx="4069800" cy="2544600"/>
          </a:xfrm>
          <a:prstGeom prst="rect">
            <a:avLst/>
          </a:prstGeom>
        </p:spPr>
        <p:txBody>
          <a:bodyPr anchorCtr="0" anchor="t" bIns="91425" lIns="457200" spcFirstLastPara="1" rIns="0" wrap="square" tIns="91425">
            <a:noAutofit/>
          </a:bodyPr>
          <a:lstStyle/>
          <a:p>
            <a:pPr indent="0" lvl="0" marL="0" rtl="0" algn="l">
              <a:lnSpc>
                <a:spcPct val="115000"/>
              </a:lnSpc>
              <a:spcBef>
                <a:spcPts val="0"/>
              </a:spcBef>
              <a:spcAft>
                <a:spcPts val="0"/>
              </a:spcAft>
              <a:buNone/>
            </a:pPr>
            <a:r>
              <a:rPr lang="en" sz="1400"/>
              <a:t>Indicators of attack indicate attacks happening in real time.</a:t>
            </a:r>
            <a:endParaRPr sz="1400"/>
          </a:p>
          <a:p>
            <a:pPr indent="-203200" lvl="0" marL="228600" rtl="0" algn="l">
              <a:lnSpc>
                <a:spcPct val="115000"/>
              </a:lnSpc>
              <a:spcBef>
                <a:spcPts val="1000"/>
              </a:spcBef>
              <a:spcAft>
                <a:spcPts val="0"/>
              </a:spcAft>
              <a:buClr>
                <a:srgbClr val="F1C232"/>
              </a:buClr>
              <a:buSzPts val="1400"/>
              <a:buChar char="●"/>
            </a:pPr>
            <a:r>
              <a:rPr lang="en"/>
              <a:t>Proactive approach to intrusion attempts.</a:t>
            </a:r>
            <a:endParaRPr/>
          </a:p>
          <a:p>
            <a:pPr indent="-203200" lvl="0" marL="228600" rtl="0" algn="l">
              <a:lnSpc>
                <a:spcPct val="115000"/>
              </a:lnSpc>
              <a:spcBef>
                <a:spcPts val="600"/>
              </a:spcBef>
              <a:spcAft>
                <a:spcPts val="0"/>
              </a:spcAft>
              <a:buClr>
                <a:srgbClr val="F1C232"/>
              </a:buClr>
              <a:buSzPts val="1400"/>
              <a:buChar char="●"/>
            </a:pPr>
            <a:r>
              <a:rPr lang="en"/>
              <a:t>Indicate that an attack is currently in progress but a full breach has not been determined.</a:t>
            </a:r>
            <a:endParaRPr/>
          </a:p>
          <a:p>
            <a:pPr indent="-203200" lvl="0" marL="228600" rtl="0" algn="l">
              <a:lnSpc>
                <a:spcPct val="115000"/>
              </a:lnSpc>
              <a:spcBef>
                <a:spcPts val="600"/>
              </a:spcBef>
              <a:spcAft>
                <a:spcPts val="600"/>
              </a:spcAft>
              <a:buClr>
                <a:srgbClr val="F1C232"/>
              </a:buClr>
              <a:buSzPts val="1400"/>
              <a:buChar char="●"/>
            </a:pPr>
            <a:r>
              <a:rPr lang="en"/>
              <a:t>Focus on revealing the intent and end goal of an attacker, regardless of the exploit or malware used in the attack.</a:t>
            </a:r>
            <a:endParaRPr/>
          </a:p>
        </p:txBody>
      </p:sp>
      <p:sp>
        <p:nvSpPr>
          <p:cNvPr id="2379" name="Google Shape;2379;p126"/>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400"/>
              <a:t>Indicators of compromise indicate previous malicious activity.</a:t>
            </a:r>
            <a:endParaRPr/>
          </a:p>
          <a:p>
            <a:pPr indent="-203200" lvl="0" marL="228600" rtl="0" algn="l">
              <a:lnSpc>
                <a:spcPct val="115000"/>
              </a:lnSpc>
              <a:spcBef>
                <a:spcPts val="1000"/>
              </a:spcBef>
              <a:spcAft>
                <a:spcPts val="0"/>
              </a:spcAft>
              <a:buClr>
                <a:srgbClr val="783F04"/>
              </a:buClr>
              <a:buSzPts val="1400"/>
              <a:buChar char="●"/>
            </a:pPr>
            <a:r>
              <a:rPr lang="en"/>
              <a:t>Indic</a:t>
            </a:r>
            <a:r>
              <a:rPr lang="en"/>
              <a:t>ate that an attack has occurred, resulting in a breach.</a:t>
            </a:r>
            <a:endParaRPr/>
          </a:p>
          <a:p>
            <a:pPr indent="-203200" lvl="0" marL="228600" rtl="0" algn="l">
              <a:lnSpc>
                <a:spcPct val="115000"/>
              </a:lnSpc>
              <a:spcBef>
                <a:spcPts val="600"/>
              </a:spcBef>
              <a:spcAft>
                <a:spcPts val="0"/>
              </a:spcAft>
              <a:buClr>
                <a:srgbClr val="783F04"/>
              </a:buClr>
              <a:buSzPts val="1400"/>
              <a:buChar char="●"/>
            </a:pPr>
            <a:r>
              <a:rPr lang="en"/>
              <a:t>Used to establish an adversary’s techniques, tactics, and procedures (TTPs).</a:t>
            </a:r>
            <a:endParaRPr/>
          </a:p>
          <a:p>
            <a:pPr indent="-203200" lvl="0" marL="228600" rtl="0" algn="l">
              <a:lnSpc>
                <a:spcPct val="115000"/>
              </a:lnSpc>
              <a:spcBef>
                <a:spcPts val="600"/>
              </a:spcBef>
              <a:spcAft>
                <a:spcPts val="600"/>
              </a:spcAft>
              <a:buClr>
                <a:srgbClr val="783F04"/>
              </a:buClr>
              <a:buSzPts val="1400"/>
              <a:buChar char="●"/>
            </a:pPr>
            <a:r>
              <a:rPr lang="en"/>
              <a:t>Expose all the vulnerabilities used in an attack, giving network defenders the opportunity to revamp their defense as part of their mitigation strategy.</a:t>
            </a:r>
            <a:endParaRPr/>
          </a:p>
        </p:txBody>
      </p:sp>
      <p:sp>
        <p:nvSpPr>
          <p:cNvPr id="2380" name="Google Shape;2380;p126"/>
          <p:cNvSpPr/>
          <p:nvPr/>
        </p:nvSpPr>
        <p:spPr>
          <a:xfrm>
            <a:off x="1076325" y="1423550"/>
            <a:ext cx="3143100" cy="4761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26"/>
          <p:cNvSpPr/>
          <p:nvPr/>
        </p:nvSpPr>
        <p:spPr>
          <a:xfrm>
            <a:off x="5555425" y="1425800"/>
            <a:ext cx="3143100" cy="476100"/>
          </a:xfrm>
          <a:prstGeom prst="roundRect">
            <a:avLst>
              <a:gd fmla="val 16667" name="adj"/>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26"/>
          <p:cNvSpPr txBox="1"/>
          <p:nvPr>
            <p:ph idx="4" type="subTitle"/>
          </p:nvPr>
        </p:nvSpPr>
        <p:spPr>
          <a:xfrm>
            <a:off x="1076325" y="1423475"/>
            <a:ext cx="2914800" cy="476100"/>
          </a:xfrm>
          <a:prstGeom prst="rect">
            <a:avLst/>
          </a:prstGeom>
        </p:spPr>
        <p:txBody>
          <a:bodyPr anchorCtr="0" anchor="ctr" bIns="91425" lIns="182875" spcFirstLastPara="1" rIns="0" wrap="square" tIns="91425">
            <a:noAutofit/>
          </a:bodyPr>
          <a:lstStyle/>
          <a:p>
            <a:pPr indent="0" lvl="0" marL="0" rtl="0" algn="l">
              <a:spcBef>
                <a:spcPts val="0"/>
              </a:spcBef>
              <a:spcAft>
                <a:spcPts val="0"/>
              </a:spcAft>
              <a:buNone/>
            </a:pPr>
            <a:r>
              <a:rPr lang="en" sz="1600">
                <a:latin typeface="Roboto Medium"/>
                <a:ea typeface="Roboto Medium"/>
                <a:cs typeface="Roboto Medium"/>
                <a:sym typeface="Roboto Medium"/>
              </a:rPr>
              <a:t>Indicator of Attack (IOA)</a:t>
            </a:r>
            <a:endParaRPr sz="1600">
              <a:latin typeface="Roboto Medium"/>
              <a:ea typeface="Roboto Medium"/>
              <a:cs typeface="Roboto Medium"/>
              <a:sym typeface="Roboto Medium"/>
            </a:endParaRPr>
          </a:p>
        </p:txBody>
      </p:sp>
      <p:sp>
        <p:nvSpPr>
          <p:cNvPr id="2383" name="Google Shape;2383;p126"/>
          <p:cNvSpPr txBox="1"/>
          <p:nvPr>
            <p:ph idx="6" type="subTitle"/>
          </p:nvPr>
        </p:nvSpPr>
        <p:spPr>
          <a:xfrm>
            <a:off x="5555425" y="1425725"/>
            <a:ext cx="3302700" cy="476100"/>
          </a:xfrm>
          <a:prstGeom prst="rect">
            <a:avLst/>
          </a:prstGeom>
        </p:spPr>
        <p:txBody>
          <a:bodyPr anchorCtr="0" anchor="ctr" bIns="91425" lIns="182875" spcFirstLastPara="1" rIns="0" wrap="square" tIns="91425">
            <a:noAutofit/>
          </a:bodyPr>
          <a:lstStyle/>
          <a:p>
            <a:pPr indent="0" lvl="0" marL="0" rtl="0" algn="l">
              <a:spcBef>
                <a:spcPts val="0"/>
              </a:spcBef>
              <a:spcAft>
                <a:spcPts val="0"/>
              </a:spcAft>
              <a:buNone/>
            </a:pPr>
            <a:r>
              <a:rPr lang="en" sz="1600">
                <a:solidFill>
                  <a:srgbClr val="FFFFFF"/>
                </a:solidFill>
                <a:latin typeface="Roboto Medium"/>
                <a:ea typeface="Roboto Medium"/>
                <a:cs typeface="Roboto Medium"/>
                <a:sym typeface="Roboto Medium"/>
              </a:rPr>
              <a:t>Indicator of Compromise (IOC)</a:t>
            </a:r>
            <a:endParaRPr sz="1600">
              <a:solidFill>
                <a:srgbClr val="FFFFFF"/>
              </a:solidFill>
              <a:latin typeface="Roboto Medium"/>
              <a:ea typeface="Roboto Medium"/>
              <a:cs typeface="Roboto Medium"/>
              <a:sym typeface="Roboto Medium"/>
            </a:endParaRPr>
          </a:p>
        </p:txBody>
      </p:sp>
      <p:grpSp>
        <p:nvGrpSpPr>
          <p:cNvPr id="2384" name="Google Shape;2384;p126"/>
          <p:cNvGrpSpPr/>
          <p:nvPr/>
        </p:nvGrpSpPr>
        <p:grpSpPr>
          <a:xfrm>
            <a:off x="457206" y="1421303"/>
            <a:ext cx="533372" cy="533480"/>
            <a:chOff x="457200" y="1378813"/>
            <a:chExt cx="695400" cy="695450"/>
          </a:xfrm>
        </p:grpSpPr>
        <p:sp>
          <p:nvSpPr>
            <p:cNvPr id="2385" name="Google Shape;2385;p126"/>
            <p:cNvSpPr/>
            <p:nvPr/>
          </p:nvSpPr>
          <p:spPr>
            <a:xfrm>
              <a:off x="457200" y="1378813"/>
              <a:ext cx="695400" cy="6213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386" name="Google Shape;2386;p126"/>
            <p:cNvSpPr/>
            <p:nvPr/>
          </p:nvSpPr>
          <p:spPr>
            <a:xfrm rot="10800000">
              <a:off x="634726" y="1885638"/>
              <a:ext cx="340325" cy="188625"/>
            </a:xfrm>
            <a:prstGeom prst="flowChartExtra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7" name="Google Shape;2387;p126"/>
          <p:cNvGrpSpPr/>
          <p:nvPr/>
        </p:nvGrpSpPr>
        <p:grpSpPr>
          <a:xfrm>
            <a:off x="4936306" y="1423553"/>
            <a:ext cx="533372" cy="533480"/>
            <a:chOff x="457200" y="1378813"/>
            <a:chExt cx="695400" cy="695450"/>
          </a:xfrm>
        </p:grpSpPr>
        <p:sp>
          <p:nvSpPr>
            <p:cNvPr id="2388" name="Google Shape;2388;p126"/>
            <p:cNvSpPr/>
            <p:nvPr/>
          </p:nvSpPr>
          <p:spPr>
            <a:xfrm>
              <a:off x="457200" y="1378813"/>
              <a:ext cx="695400" cy="621300"/>
            </a:xfrm>
            <a:prstGeom prst="roundRect">
              <a:avLst>
                <a:gd fmla="val 16667" name="adj"/>
              </a:avLst>
            </a:prstGeom>
            <a:solidFill>
              <a:srgbClr val="783F0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9" name="Google Shape;2389;p126"/>
            <p:cNvSpPr/>
            <p:nvPr/>
          </p:nvSpPr>
          <p:spPr>
            <a:xfrm rot="10800000">
              <a:off x="634726" y="1885638"/>
              <a:ext cx="340325" cy="188625"/>
            </a:xfrm>
            <a:prstGeom prst="flowChartExtract">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90" name="Google Shape;2390;p126"/>
          <p:cNvPicPr preferRelativeResize="0"/>
          <p:nvPr/>
        </p:nvPicPr>
        <p:blipFill>
          <a:blip r:embed="rId3">
            <a:alphaModFix amt="39000"/>
          </a:blip>
          <a:stretch>
            <a:fillRect/>
          </a:stretch>
        </p:blipFill>
        <p:spPr>
          <a:xfrm>
            <a:off x="4555425" y="1040775"/>
            <a:ext cx="284825" cy="3997948"/>
          </a:xfrm>
          <a:prstGeom prst="rect">
            <a:avLst/>
          </a:prstGeom>
          <a:noFill/>
          <a:ln>
            <a:noFill/>
          </a:ln>
        </p:spPr>
      </p:pic>
      <p:sp>
        <p:nvSpPr>
          <p:cNvPr id="2391" name="Google Shape;2391;p12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92" name="Google Shape;2392;p126"/>
          <p:cNvSpPr txBox="1"/>
          <p:nvPr/>
        </p:nvSpPr>
        <p:spPr>
          <a:xfrm>
            <a:off x="0" y="788500"/>
            <a:ext cx="9144000" cy="4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Roboto"/>
                <a:ea typeface="Roboto"/>
                <a:cs typeface="Roboto"/>
                <a:sym typeface="Roboto"/>
              </a:rPr>
              <a:t>Indicators</a:t>
            </a:r>
            <a:r>
              <a:rPr lang="en" sz="1800">
                <a:solidFill>
                  <a:schemeClr val="dk1"/>
                </a:solidFill>
                <a:latin typeface="Roboto"/>
                <a:ea typeface="Roboto"/>
                <a:cs typeface="Roboto"/>
                <a:sym typeface="Roboto"/>
              </a:rPr>
              <a:t> can be either:</a:t>
            </a:r>
            <a:endParaRPr sz="18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396" name="Shape 2396"/>
        <p:cNvGrpSpPr/>
        <p:nvPr/>
      </p:nvGrpSpPr>
      <p:grpSpPr>
        <a:xfrm>
          <a:off x="0" y="0"/>
          <a:ext cx="0" cy="0"/>
          <a:chOff x="0" y="0"/>
          <a:chExt cx="0" cy="0"/>
        </a:xfrm>
      </p:grpSpPr>
      <p:sp>
        <p:nvSpPr>
          <p:cNvPr id="2397" name="Google Shape;2397;p12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2400">
                <a:latin typeface="Roboto Medium"/>
                <a:ea typeface="Roboto Medium"/>
                <a:cs typeface="Roboto Medium"/>
                <a:sym typeface="Roboto Medium"/>
              </a:rPr>
              <a:t>Snort</a:t>
            </a:r>
            <a:endParaRPr sz="2400">
              <a:latin typeface="Roboto Medium"/>
              <a:ea typeface="Roboto Medium"/>
              <a:cs typeface="Roboto Medium"/>
              <a:sym typeface="Roboto Medium"/>
            </a:endParaRPr>
          </a:p>
          <a:p>
            <a:pPr indent="0" lvl="0" marL="0" rtl="0" algn="l">
              <a:spcBef>
                <a:spcPts val="0"/>
              </a:spcBef>
              <a:spcAft>
                <a:spcPts val="0"/>
              </a:spcAft>
              <a:buClr>
                <a:schemeClr val="dk1"/>
              </a:buClr>
              <a:buSzPts val="1100"/>
              <a:buFont typeface="Arial"/>
              <a:buNone/>
            </a:pPr>
            <a:r>
              <a:t/>
            </a:r>
            <a:endParaRPr sz="2400">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2398" name="Google Shape;2398;p127"/>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There are many varieties of intrusion detection systems, but today’s class </a:t>
            </a:r>
            <a:br>
              <a:rPr lang="en" sz="1800">
                <a:latin typeface="Roboto"/>
                <a:ea typeface="Roboto"/>
                <a:cs typeface="Roboto"/>
                <a:sym typeface="Roboto"/>
              </a:rPr>
            </a:br>
            <a:r>
              <a:rPr lang="en" sz="1800">
                <a:latin typeface="Roboto"/>
                <a:ea typeface="Roboto"/>
                <a:cs typeface="Roboto"/>
                <a:sym typeface="Roboto"/>
              </a:rPr>
              <a:t>will focus on </a:t>
            </a:r>
            <a:r>
              <a:rPr b="1" lang="en" sz="1800">
                <a:latin typeface="Roboto"/>
                <a:ea typeface="Roboto"/>
                <a:cs typeface="Roboto"/>
                <a:sym typeface="Roboto"/>
              </a:rPr>
              <a:t>Snort</a:t>
            </a:r>
            <a:r>
              <a:rPr lang="en" sz="1800">
                <a:latin typeface="Roboto"/>
                <a:ea typeface="Roboto"/>
                <a:cs typeface="Roboto"/>
                <a:sym typeface="Roboto"/>
              </a:rPr>
              <a:t>, the world’s most popular open-source solution.</a:t>
            </a:r>
            <a:endParaRPr sz="1800">
              <a:latin typeface="Roboto"/>
              <a:ea typeface="Roboto"/>
              <a:cs typeface="Roboto"/>
              <a:sym typeface="Roboto"/>
            </a:endParaRPr>
          </a:p>
        </p:txBody>
      </p:sp>
      <p:sp>
        <p:nvSpPr>
          <p:cNvPr id="2399" name="Google Shape;2399;p127"/>
          <p:cNvSpPr txBox="1"/>
          <p:nvPr/>
        </p:nvSpPr>
        <p:spPr>
          <a:xfrm>
            <a:off x="175" y="1680125"/>
            <a:ext cx="3402900" cy="1828200"/>
          </a:xfrm>
          <a:prstGeom prst="rect">
            <a:avLst/>
          </a:prstGeom>
          <a:noFill/>
          <a:ln>
            <a:noFill/>
          </a:ln>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SzPts val="1400"/>
              <a:buFont typeface="Roboto"/>
              <a:buChar char="●"/>
            </a:pPr>
            <a:r>
              <a:rPr b="1" lang="en">
                <a:latin typeface="Roboto"/>
                <a:ea typeface="Roboto"/>
                <a:cs typeface="Roboto"/>
                <a:sym typeface="Roboto"/>
              </a:rPr>
              <a:t>Network security monitoring (</a:t>
            </a:r>
            <a:r>
              <a:rPr b="1" lang="en">
                <a:latin typeface="Roboto"/>
                <a:ea typeface="Roboto"/>
                <a:cs typeface="Roboto"/>
                <a:sym typeface="Roboto"/>
              </a:rPr>
              <a:t>NSM</a:t>
            </a:r>
            <a:r>
              <a:rPr b="1" lang="en">
                <a:latin typeface="Roboto"/>
                <a:ea typeface="Roboto"/>
                <a:cs typeface="Roboto"/>
                <a:sym typeface="Roboto"/>
              </a:rPr>
              <a:t>)</a:t>
            </a:r>
            <a:r>
              <a:rPr lang="en">
                <a:latin typeface="Roboto"/>
                <a:ea typeface="Roboto"/>
                <a:cs typeface="Roboto"/>
                <a:sym typeface="Roboto"/>
              </a:rPr>
              <a:t> is </a:t>
            </a:r>
            <a:r>
              <a:rPr lang="en">
                <a:latin typeface="Roboto"/>
                <a:ea typeface="Roboto"/>
                <a:cs typeface="Roboto"/>
                <a:sym typeface="Roboto"/>
              </a:rPr>
              <a:t>the</a:t>
            </a:r>
            <a:r>
              <a:rPr lang="en">
                <a:latin typeface="Roboto"/>
                <a:ea typeface="Roboto"/>
                <a:cs typeface="Roboto"/>
                <a:sym typeface="Roboto"/>
              </a:rPr>
              <a:t> process of identifying weaknesses in a network’s defense.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It also provides organizations with situational awareness of their network.</a:t>
            </a:r>
            <a:endParaRPr>
              <a:latin typeface="Roboto"/>
              <a:ea typeface="Roboto"/>
              <a:cs typeface="Roboto"/>
              <a:sym typeface="Roboto"/>
            </a:endParaRPr>
          </a:p>
        </p:txBody>
      </p:sp>
      <p:pic>
        <p:nvPicPr>
          <p:cNvPr id="2400" name="Google Shape;2400;p127"/>
          <p:cNvPicPr preferRelativeResize="0"/>
          <p:nvPr/>
        </p:nvPicPr>
        <p:blipFill>
          <a:blip r:embed="rId3">
            <a:alphaModFix/>
          </a:blip>
          <a:stretch>
            <a:fillRect/>
          </a:stretch>
        </p:blipFill>
        <p:spPr>
          <a:xfrm>
            <a:off x="3195875" y="1561550"/>
            <a:ext cx="5715000" cy="3114675"/>
          </a:xfrm>
          <a:prstGeom prst="rect">
            <a:avLst/>
          </a:prstGeom>
          <a:noFill/>
          <a:ln>
            <a:noFill/>
          </a:ln>
        </p:spPr>
      </p:pic>
      <p:sp>
        <p:nvSpPr>
          <p:cNvPr id="2401" name="Google Shape;2401;p12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128"/>
          <p:cNvSpPr txBox="1"/>
          <p:nvPr/>
        </p:nvSpPr>
        <p:spPr>
          <a:xfrm>
            <a:off x="3067050" y="1600800"/>
            <a:ext cx="52674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Snort </a:t>
            </a:r>
            <a:r>
              <a:rPr lang="en" sz="3000">
                <a:latin typeface="Roboto Light"/>
                <a:ea typeface="Roboto Light"/>
                <a:cs typeface="Roboto Light"/>
                <a:sym typeface="Roboto Light"/>
              </a:rPr>
              <a:t>is a free, open source network IDS/IPS. </a:t>
            </a:r>
            <a:endParaRPr sz="3000">
              <a:latin typeface="Roboto Light"/>
              <a:ea typeface="Roboto Light"/>
              <a:cs typeface="Roboto Light"/>
              <a:sym typeface="Roboto Light"/>
            </a:endParaRPr>
          </a:p>
        </p:txBody>
      </p:sp>
      <p:pic>
        <p:nvPicPr>
          <p:cNvPr id="2407" name="Google Shape;2407;p128"/>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2408" name="Google Shape;2408;p12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409" name="Google Shape;2409;p12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13" name="Shape 2413"/>
        <p:cNvGrpSpPr/>
        <p:nvPr/>
      </p:nvGrpSpPr>
      <p:grpSpPr>
        <a:xfrm>
          <a:off x="0" y="0"/>
          <a:ext cx="0" cy="0"/>
          <a:chOff x="0" y="0"/>
          <a:chExt cx="0" cy="0"/>
        </a:xfrm>
      </p:grpSpPr>
      <p:sp>
        <p:nvSpPr>
          <p:cNvPr id="2414" name="Google Shape;2414;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Snort</a:t>
            </a:r>
            <a:endParaRPr/>
          </a:p>
        </p:txBody>
      </p:sp>
      <p:sp>
        <p:nvSpPr>
          <p:cNvPr id="2415" name="Google Shape;2415;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Snort is a free, open source network IDS/IPS. It can perform real-time traffic analysis and can log packets on a network.  </a:t>
            </a:r>
            <a:endParaRPr sz="1400"/>
          </a:p>
          <a:p>
            <a:pPr indent="0" lvl="0" marL="0" rtl="0" algn="l">
              <a:spcBef>
                <a:spcPts val="0"/>
              </a:spcBef>
              <a:spcAft>
                <a:spcPts val="0"/>
              </a:spcAft>
              <a:buNone/>
            </a:pPr>
            <a:r>
              <a:t/>
            </a:r>
            <a:endParaRPr sz="1400"/>
          </a:p>
        </p:txBody>
      </p:sp>
      <p:sp>
        <p:nvSpPr>
          <p:cNvPr id="2416" name="Google Shape;2416;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17" name="Google Shape;2417;p129"/>
          <p:cNvPicPr preferRelativeResize="0"/>
          <p:nvPr/>
        </p:nvPicPr>
        <p:blipFill rotWithShape="1">
          <a:blip r:embed="rId3">
            <a:alphaModFix/>
          </a:blip>
          <a:srcRect b="0" l="0" r="0" t="0"/>
          <a:stretch/>
        </p:blipFill>
        <p:spPr>
          <a:xfrm>
            <a:off x="4317025" y="1419326"/>
            <a:ext cx="4095976" cy="3360875"/>
          </a:xfrm>
          <a:prstGeom prst="rect">
            <a:avLst/>
          </a:prstGeom>
          <a:noFill/>
          <a:ln>
            <a:noFill/>
          </a:ln>
        </p:spPr>
      </p:pic>
      <p:sp>
        <p:nvSpPr>
          <p:cNvPr id="2418" name="Google Shape;2418;p129"/>
          <p:cNvSpPr txBox="1"/>
          <p:nvPr>
            <p:ph idx="3" type="body"/>
          </p:nvPr>
        </p:nvSpPr>
        <p:spPr>
          <a:xfrm>
            <a:off x="0" y="1540625"/>
            <a:ext cx="4228800" cy="21015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600"/>
              <a:t>Snort adds additional layers of defense that can be applied at various layers of the defense in depth model, including:</a:t>
            </a:r>
            <a:endParaRPr sz="1600"/>
          </a:p>
          <a:p>
            <a:pPr indent="-330200" lvl="0" marL="457200" rtl="0" algn="l">
              <a:lnSpc>
                <a:spcPct val="115000"/>
              </a:lnSpc>
              <a:spcBef>
                <a:spcPts val="800"/>
              </a:spcBef>
              <a:spcAft>
                <a:spcPts val="0"/>
              </a:spcAft>
              <a:buSzPts val="1600"/>
              <a:buChar char="●"/>
            </a:pPr>
            <a:r>
              <a:rPr lang="en" sz="1600"/>
              <a:t>Perimeter IDS and IPS architecture</a:t>
            </a:r>
            <a:endParaRPr sz="1600"/>
          </a:p>
          <a:p>
            <a:pPr indent="-330200" lvl="0" marL="457200" rtl="0" algn="l">
              <a:lnSpc>
                <a:spcPct val="115000"/>
              </a:lnSpc>
              <a:spcBef>
                <a:spcPts val="0"/>
              </a:spcBef>
              <a:spcAft>
                <a:spcPts val="0"/>
              </a:spcAft>
              <a:buSzPts val="1600"/>
              <a:buChar char="●"/>
            </a:pPr>
            <a:r>
              <a:rPr lang="en" sz="1600"/>
              <a:t>Network IDS and </a:t>
            </a:r>
            <a:r>
              <a:rPr lang="en" sz="1600"/>
              <a:t>IPS</a:t>
            </a:r>
            <a:r>
              <a:rPr lang="en" sz="1600"/>
              <a:t> architecture</a:t>
            </a:r>
            <a:endParaRPr sz="1600"/>
          </a:p>
          <a:p>
            <a:pPr indent="-330200" lvl="0" marL="457200" rtl="0" algn="l">
              <a:lnSpc>
                <a:spcPct val="115000"/>
              </a:lnSpc>
              <a:spcBef>
                <a:spcPts val="0"/>
              </a:spcBef>
              <a:spcAft>
                <a:spcPts val="0"/>
              </a:spcAft>
              <a:buSzPts val="1600"/>
              <a:buChar char="●"/>
            </a:pPr>
            <a:r>
              <a:rPr lang="en" sz="1600"/>
              <a:t>Host IDS and IPS architecture</a:t>
            </a:r>
            <a:endParaRPr sz="1600"/>
          </a:p>
        </p:txBody>
      </p:sp>
      <p:sp>
        <p:nvSpPr>
          <p:cNvPr id="2419" name="Google Shape;2419;p12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23" name="Shape 2423"/>
        <p:cNvGrpSpPr/>
        <p:nvPr/>
      </p:nvGrpSpPr>
      <p:grpSpPr>
        <a:xfrm>
          <a:off x="0" y="0"/>
          <a:ext cx="0" cy="0"/>
          <a:chOff x="0" y="0"/>
          <a:chExt cx="0" cy="0"/>
        </a:xfrm>
      </p:grpSpPr>
      <p:sp>
        <p:nvSpPr>
          <p:cNvPr id="2424" name="Google Shape;2424;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Snort Configuration Modes</a:t>
            </a:r>
            <a:endParaRPr/>
          </a:p>
          <a:p>
            <a:pPr indent="0" lvl="0" marL="0" rtl="0" algn="l">
              <a:spcBef>
                <a:spcPts val="0"/>
              </a:spcBef>
              <a:spcAft>
                <a:spcPts val="0"/>
              </a:spcAft>
              <a:buNone/>
            </a:pPr>
            <a:r>
              <a:t/>
            </a:r>
            <a:endParaRPr/>
          </a:p>
        </p:txBody>
      </p:sp>
      <p:sp>
        <p:nvSpPr>
          <p:cNvPr id="2425" name="Google Shape;2425;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Snort can operate in three modes: </a:t>
            </a:r>
            <a:endParaRPr/>
          </a:p>
          <a:p>
            <a:pPr indent="0" lvl="0" marL="0" rtl="0" algn="l">
              <a:spcBef>
                <a:spcPts val="0"/>
              </a:spcBef>
              <a:spcAft>
                <a:spcPts val="0"/>
              </a:spcAft>
              <a:buNone/>
            </a:pPr>
            <a:r>
              <a:t/>
            </a:r>
            <a:endParaRPr/>
          </a:p>
        </p:txBody>
      </p:sp>
      <p:sp>
        <p:nvSpPr>
          <p:cNvPr id="2426" name="Google Shape;2426;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27" name="Google Shape;2427;p13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428" name="Google Shape;2428;p130"/>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sz="1700">
                <a:solidFill>
                  <a:schemeClr val="dk1"/>
                </a:solidFill>
              </a:rPr>
              <a:t>Sniffer Mode</a:t>
            </a:r>
            <a:endParaRPr b="1" sz="17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Reads network packets and displays them on screen. </a:t>
            </a:r>
            <a:endParaRPr b="1" sz="17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a:p>
        </p:txBody>
      </p:sp>
      <p:sp>
        <p:nvSpPr>
          <p:cNvPr id="2429" name="Google Shape;2429;p130"/>
          <p:cNvSpPr txBox="1"/>
          <p:nvPr>
            <p:ph idx="4" type="subTitle"/>
          </p:nvPr>
        </p:nvSpPr>
        <p:spPr>
          <a:xfrm>
            <a:off x="35722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sz="1700">
                <a:solidFill>
                  <a:schemeClr val="dk1"/>
                </a:solidFill>
              </a:rPr>
              <a:t>Packet Logger Mode</a:t>
            </a:r>
            <a:endParaRPr sz="17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Performs packet captures by logging all traffic to disk. </a:t>
            </a:r>
            <a:endParaRPr b="1" sz="17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a:p>
        </p:txBody>
      </p:sp>
      <p:sp>
        <p:nvSpPr>
          <p:cNvPr id="2430" name="Google Shape;2430;p130"/>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Network IDS Mode</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Monitors network traffic, analyzes it, and performs specific actions based on administratively defined rules.</a:t>
            </a:r>
            <a:r>
              <a:rPr lang="en" sz="1600">
                <a:solidFill>
                  <a:srgbClr val="1B8DBC"/>
                </a:solidFill>
              </a:rPr>
              <a:t>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b="1" sz="17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a:p>
        </p:txBody>
      </p:sp>
      <p:grpSp>
        <p:nvGrpSpPr>
          <p:cNvPr id="2431" name="Google Shape;2431;p130"/>
          <p:cNvGrpSpPr/>
          <p:nvPr/>
        </p:nvGrpSpPr>
        <p:grpSpPr>
          <a:xfrm>
            <a:off x="457181" y="1345103"/>
            <a:ext cx="533372" cy="533480"/>
            <a:chOff x="457200" y="1378813"/>
            <a:chExt cx="695400" cy="695450"/>
          </a:xfrm>
        </p:grpSpPr>
        <p:sp>
          <p:nvSpPr>
            <p:cNvPr id="2432" name="Google Shape;2432;p130"/>
            <p:cNvSpPr/>
            <p:nvPr/>
          </p:nvSpPr>
          <p:spPr>
            <a:xfrm>
              <a:off x="457200" y="1378813"/>
              <a:ext cx="695400" cy="6213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33" name="Google Shape;2433;p130"/>
            <p:cNvSpPr/>
            <p:nvPr/>
          </p:nvSpPr>
          <p:spPr>
            <a:xfrm rot="10800000">
              <a:off x="634726" y="1885638"/>
              <a:ext cx="340325" cy="188625"/>
            </a:xfrm>
            <a:prstGeom prst="flowChartExtra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130"/>
          <p:cNvGrpSpPr/>
          <p:nvPr/>
        </p:nvGrpSpPr>
        <p:grpSpPr>
          <a:xfrm>
            <a:off x="3305156" y="1345103"/>
            <a:ext cx="533372" cy="533480"/>
            <a:chOff x="457200" y="1378813"/>
            <a:chExt cx="695400" cy="695450"/>
          </a:xfrm>
        </p:grpSpPr>
        <p:sp>
          <p:nvSpPr>
            <p:cNvPr id="2435" name="Google Shape;2435;p130"/>
            <p:cNvSpPr/>
            <p:nvPr/>
          </p:nvSpPr>
          <p:spPr>
            <a:xfrm>
              <a:off x="457200" y="1378813"/>
              <a:ext cx="695400" cy="621300"/>
            </a:xfrm>
            <a:prstGeom prst="roundRect">
              <a:avLst>
                <a:gd fmla="val 16667" name="adj"/>
              </a:avLst>
            </a:prstGeom>
            <a:solidFill>
              <a:srgbClr val="F682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36" name="Google Shape;2436;p130"/>
            <p:cNvSpPr/>
            <p:nvPr/>
          </p:nvSpPr>
          <p:spPr>
            <a:xfrm rot="10800000">
              <a:off x="634726" y="1885638"/>
              <a:ext cx="340325" cy="188625"/>
            </a:xfrm>
            <a:prstGeom prst="flowChartExtract">
              <a:avLst/>
            </a:prstGeom>
            <a:solidFill>
              <a:srgbClr val="F682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130"/>
          <p:cNvGrpSpPr/>
          <p:nvPr/>
        </p:nvGrpSpPr>
        <p:grpSpPr>
          <a:xfrm>
            <a:off x="6134081" y="1345853"/>
            <a:ext cx="533372" cy="533480"/>
            <a:chOff x="457200" y="1378813"/>
            <a:chExt cx="695400" cy="695450"/>
          </a:xfrm>
        </p:grpSpPr>
        <p:sp>
          <p:nvSpPr>
            <p:cNvPr id="2438" name="Google Shape;2438;p130"/>
            <p:cNvSpPr/>
            <p:nvPr/>
          </p:nvSpPr>
          <p:spPr>
            <a:xfrm>
              <a:off x="457200" y="1378813"/>
              <a:ext cx="695400" cy="621300"/>
            </a:xfrm>
            <a:prstGeom prst="roundRect">
              <a:avLst>
                <a:gd fmla="val 16667" name="adj"/>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39" name="Google Shape;2439;p130"/>
            <p:cNvSpPr/>
            <p:nvPr/>
          </p:nvSpPr>
          <p:spPr>
            <a:xfrm rot="10800000">
              <a:off x="634726" y="1885638"/>
              <a:ext cx="340325" cy="188625"/>
            </a:xfrm>
            <a:prstGeom prst="flowChartExtract">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43" name="Shape 2443"/>
        <p:cNvGrpSpPr/>
        <p:nvPr/>
      </p:nvGrpSpPr>
      <p:grpSpPr>
        <a:xfrm>
          <a:off x="0" y="0"/>
          <a:ext cx="0" cy="0"/>
          <a:chOff x="0" y="0"/>
          <a:chExt cx="0" cy="0"/>
        </a:xfrm>
      </p:grpSpPr>
      <p:sp>
        <p:nvSpPr>
          <p:cNvPr id="2444" name="Google Shape;2444;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Snort Rules</a:t>
            </a:r>
            <a:endParaRPr b="1">
              <a:latin typeface="Roboto"/>
              <a:ea typeface="Roboto"/>
              <a:cs typeface="Roboto"/>
              <a:sym typeface="Roboto"/>
            </a:endParaRPr>
          </a:p>
        </p:txBody>
      </p:sp>
      <p:sp>
        <p:nvSpPr>
          <p:cNvPr id="2445" name="Google Shape;2445;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Snort uses rules to detect and prevent intrusions. It operates by:</a:t>
            </a:r>
            <a:endParaRPr/>
          </a:p>
        </p:txBody>
      </p:sp>
      <p:sp>
        <p:nvSpPr>
          <p:cNvPr id="2446" name="Google Shape;2446;p13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447" name="Google Shape;2447;p131"/>
          <p:cNvPicPr preferRelativeResize="0"/>
          <p:nvPr/>
        </p:nvPicPr>
        <p:blipFill rotWithShape="1">
          <a:blip r:embed="rId3">
            <a:alphaModFix/>
          </a:blip>
          <a:srcRect b="0" l="-5540" r="0" t="0"/>
          <a:stretch/>
        </p:blipFill>
        <p:spPr>
          <a:xfrm>
            <a:off x="142875" y="1183050"/>
            <a:ext cx="3096900" cy="2934300"/>
          </a:xfrm>
          <a:prstGeom prst="rect">
            <a:avLst/>
          </a:prstGeom>
          <a:noFill/>
          <a:ln>
            <a:noFill/>
          </a:ln>
        </p:spPr>
      </p:pic>
      <p:sp>
        <p:nvSpPr>
          <p:cNvPr id="2448" name="Google Shape;2448;p131"/>
          <p:cNvSpPr/>
          <p:nvPr/>
        </p:nvSpPr>
        <p:spPr>
          <a:xfrm>
            <a:off x="4421886" y="1586000"/>
            <a:ext cx="44478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9" name="Google Shape;2449;p131"/>
          <p:cNvGrpSpPr/>
          <p:nvPr/>
        </p:nvGrpSpPr>
        <p:grpSpPr>
          <a:xfrm>
            <a:off x="3520675" y="1585975"/>
            <a:ext cx="776889" cy="621300"/>
            <a:chOff x="457200" y="1378813"/>
            <a:chExt cx="776889" cy="621300"/>
          </a:xfrm>
        </p:grpSpPr>
        <p:sp>
          <p:nvSpPr>
            <p:cNvPr id="2450" name="Google Shape;2450;p131"/>
            <p:cNvSpPr/>
            <p:nvPr/>
          </p:nvSpPr>
          <p:spPr>
            <a:xfrm>
              <a:off x="457200" y="1378813"/>
              <a:ext cx="695400" cy="621300"/>
            </a:xfrm>
            <a:prstGeom prst="roundRect">
              <a:avLst>
                <a:gd fmla="val 16667" name="adj"/>
              </a:avLst>
            </a:prstGeom>
            <a:solidFill>
              <a:srgbClr val="F682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451" name="Google Shape;2451;p131"/>
            <p:cNvSpPr/>
            <p:nvPr/>
          </p:nvSpPr>
          <p:spPr>
            <a:xfrm rot="5400000">
              <a:off x="969614" y="1607625"/>
              <a:ext cx="340325" cy="188625"/>
            </a:xfrm>
            <a:prstGeom prst="flowChartExtract">
              <a:avLst/>
            </a:prstGeom>
            <a:solidFill>
              <a:srgbClr val="F682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2" name="Google Shape;2452;p131"/>
          <p:cNvGrpSpPr/>
          <p:nvPr/>
        </p:nvGrpSpPr>
        <p:grpSpPr>
          <a:xfrm>
            <a:off x="3520675" y="2285875"/>
            <a:ext cx="776889" cy="621300"/>
            <a:chOff x="457200" y="1378813"/>
            <a:chExt cx="776889" cy="621300"/>
          </a:xfrm>
        </p:grpSpPr>
        <p:sp>
          <p:nvSpPr>
            <p:cNvPr id="2453" name="Google Shape;2453;p131"/>
            <p:cNvSpPr/>
            <p:nvPr/>
          </p:nvSpPr>
          <p:spPr>
            <a:xfrm>
              <a:off x="457200" y="1378813"/>
              <a:ext cx="695400" cy="621300"/>
            </a:xfrm>
            <a:prstGeom prst="roundRect">
              <a:avLst>
                <a:gd fmla="val 16667" name="adj"/>
              </a:avLst>
            </a:prstGeom>
            <a:solidFill>
              <a:srgbClr val="F682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54" name="Google Shape;2454;p131"/>
            <p:cNvSpPr/>
            <p:nvPr/>
          </p:nvSpPr>
          <p:spPr>
            <a:xfrm rot="5400000">
              <a:off x="969614" y="1607625"/>
              <a:ext cx="340325" cy="188625"/>
            </a:xfrm>
            <a:prstGeom prst="flowChartExtract">
              <a:avLst/>
            </a:prstGeom>
            <a:solidFill>
              <a:srgbClr val="F682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5" name="Google Shape;2455;p131"/>
          <p:cNvGrpSpPr/>
          <p:nvPr/>
        </p:nvGrpSpPr>
        <p:grpSpPr>
          <a:xfrm>
            <a:off x="3520675" y="2978600"/>
            <a:ext cx="776889" cy="621300"/>
            <a:chOff x="457200" y="1378813"/>
            <a:chExt cx="776889" cy="621300"/>
          </a:xfrm>
        </p:grpSpPr>
        <p:sp>
          <p:nvSpPr>
            <p:cNvPr id="2456" name="Google Shape;2456;p131"/>
            <p:cNvSpPr/>
            <p:nvPr/>
          </p:nvSpPr>
          <p:spPr>
            <a:xfrm>
              <a:off x="457200" y="1378813"/>
              <a:ext cx="695400" cy="621300"/>
            </a:xfrm>
            <a:prstGeom prst="roundRect">
              <a:avLst>
                <a:gd fmla="val 16667" name="adj"/>
              </a:avLst>
            </a:prstGeom>
            <a:solidFill>
              <a:srgbClr val="F682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457" name="Google Shape;2457;p131"/>
            <p:cNvSpPr/>
            <p:nvPr/>
          </p:nvSpPr>
          <p:spPr>
            <a:xfrm rot="5400000">
              <a:off x="969614" y="1607625"/>
              <a:ext cx="340325" cy="188625"/>
            </a:xfrm>
            <a:prstGeom prst="flowChartExtract">
              <a:avLst/>
            </a:prstGeom>
            <a:solidFill>
              <a:srgbClr val="F682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131"/>
          <p:cNvGrpSpPr/>
          <p:nvPr/>
        </p:nvGrpSpPr>
        <p:grpSpPr>
          <a:xfrm>
            <a:off x="3520675" y="3676100"/>
            <a:ext cx="776889" cy="621300"/>
            <a:chOff x="457200" y="1378813"/>
            <a:chExt cx="776889" cy="621300"/>
          </a:xfrm>
        </p:grpSpPr>
        <p:sp>
          <p:nvSpPr>
            <p:cNvPr id="2459" name="Google Shape;2459;p131"/>
            <p:cNvSpPr/>
            <p:nvPr/>
          </p:nvSpPr>
          <p:spPr>
            <a:xfrm>
              <a:off x="457200" y="1378813"/>
              <a:ext cx="695400" cy="621300"/>
            </a:xfrm>
            <a:prstGeom prst="roundRect">
              <a:avLst>
                <a:gd fmla="val 16667" name="adj"/>
              </a:avLst>
            </a:prstGeom>
            <a:solidFill>
              <a:srgbClr val="F682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460" name="Google Shape;2460;p131"/>
            <p:cNvSpPr/>
            <p:nvPr/>
          </p:nvSpPr>
          <p:spPr>
            <a:xfrm rot="5400000">
              <a:off x="969614" y="1607625"/>
              <a:ext cx="340325" cy="188625"/>
            </a:xfrm>
            <a:prstGeom prst="flowChartExtract">
              <a:avLst/>
            </a:prstGeom>
            <a:solidFill>
              <a:srgbClr val="F682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1" name="Google Shape;2461;p131"/>
          <p:cNvSpPr txBox="1"/>
          <p:nvPr>
            <p:ph idx="1" type="subTitle"/>
          </p:nvPr>
        </p:nvSpPr>
        <p:spPr>
          <a:xfrm>
            <a:off x="4617669" y="1605175"/>
            <a:ext cx="4251900" cy="606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Reading a configuration file.</a:t>
            </a:r>
            <a:endParaRPr/>
          </a:p>
        </p:txBody>
      </p:sp>
      <p:sp>
        <p:nvSpPr>
          <p:cNvPr id="2462" name="Google Shape;2462;p131"/>
          <p:cNvSpPr/>
          <p:nvPr/>
        </p:nvSpPr>
        <p:spPr>
          <a:xfrm>
            <a:off x="4416025" y="2288295"/>
            <a:ext cx="44478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1"/>
          <p:cNvSpPr/>
          <p:nvPr/>
        </p:nvSpPr>
        <p:spPr>
          <a:xfrm>
            <a:off x="4416025" y="2978605"/>
            <a:ext cx="44478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1"/>
          <p:cNvSpPr/>
          <p:nvPr/>
        </p:nvSpPr>
        <p:spPr>
          <a:xfrm>
            <a:off x="4416025" y="3671326"/>
            <a:ext cx="44478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1"/>
          <p:cNvSpPr txBox="1"/>
          <p:nvPr>
            <p:ph idx="2" type="subTitle"/>
          </p:nvPr>
        </p:nvSpPr>
        <p:spPr>
          <a:xfrm>
            <a:off x="4612058" y="2290704"/>
            <a:ext cx="4251900" cy="606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Loading the rules and plugins. </a:t>
            </a:r>
            <a:endParaRPr/>
          </a:p>
        </p:txBody>
      </p:sp>
      <p:sp>
        <p:nvSpPr>
          <p:cNvPr id="2466" name="Google Shape;2466;p131"/>
          <p:cNvSpPr txBox="1"/>
          <p:nvPr>
            <p:ph idx="3" type="subTitle"/>
          </p:nvPr>
        </p:nvSpPr>
        <p:spPr>
          <a:xfrm>
            <a:off x="4617704" y="2981020"/>
            <a:ext cx="4251900" cy="606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Capturing packets and monitoring traffic for patterns specified in rules. </a:t>
            </a:r>
            <a:endParaRPr/>
          </a:p>
        </p:txBody>
      </p:sp>
      <p:sp>
        <p:nvSpPr>
          <p:cNvPr id="2467" name="Google Shape;2467;p131"/>
          <p:cNvSpPr txBox="1"/>
          <p:nvPr>
            <p:ph idx="4" type="subTitle"/>
          </p:nvPr>
        </p:nvSpPr>
        <p:spPr>
          <a:xfrm>
            <a:off x="4612000" y="3671324"/>
            <a:ext cx="4251900" cy="606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300">
                <a:solidFill>
                  <a:schemeClr val="dk1"/>
                </a:solidFill>
                <a:latin typeface="Roboto"/>
                <a:ea typeface="Roboto"/>
                <a:cs typeface="Roboto"/>
                <a:sym typeface="Roboto"/>
              </a:rPr>
              <a:t>When traffic matches a rule pattern, generating an alert and logging the matching packet for later inspection.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71" name="Shape 2471"/>
        <p:cNvGrpSpPr/>
        <p:nvPr/>
      </p:nvGrpSpPr>
      <p:grpSpPr>
        <a:xfrm>
          <a:off x="0" y="0"/>
          <a:ext cx="0" cy="0"/>
          <a:chOff x="0" y="0"/>
          <a:chExt cx="0" cy="0"/>
        </a:xfrm>
      </p:grpSpPr>
      <p:sp>
        <p:nvSpPr>
          <p:cNvPr id="2472" name="Google Shape;2472;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Snort Rules</a:t>
            </a:r>
            <a:endParaRPr/>
          </a:p>
        </p:txBody>
      </p:sp>
      <p:sp>
        <p:nvSpPr>
          <p:cNvPr id="2473" name="Google Shape;2473;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Rules can direct Snort to monitor the following information: </a:t>
            </a:r>
            <a:endParaRPr/>
          </a:p>
        </p:txBody>
      </p:sp>
      <p:sp>
        <p:nvSpPr>
          <p:cNvPr id="2474" name="Google Shape;2474;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75" name="Google Shape;2475;p1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476" name="Google Shape;2476;p132"/>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sz="1700">
                <a:solidFill>
                  <a:schemeClr val="dk1"/>
                </a:solidFill>
              </a:rPr>
              <a:t>OSI Layer</a:t>
            </a:r>
            <a:endParaRPr b="1" sz="17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We can watch for </a:t>
            </a:r>
            <a:br>
              <a:rPr lang="en" sz="1600">
                <a:solidFill>
                  <a:schemeClr val="dk1"/>
                </a:solidFill>
              </a:rPr>
            </a:br>
            <a:r>
              <a:rPr lang="en" sz="1600">
                <a:solidFill>
                  <a:schemeClr val="dk1"/>
                </a:solidFill>
              </a:rPr>
              <a:t>IP and TCP data.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a:p>
        </p:txBody>
      </p:sp>
      <p:sp>
        <p:nvSpPr>
          <p:cNvPr id="2477" name="Google Shape;2477;p132"/>
          <p:cNvSpPr txBox="1"/>
          <p:nvPr>
            <p:ph idx="4" type="subTitle"/>
          </p:nvPr>
        </p:nvSpPr>
        <p:spPr>
          <a:xfrm>
            <a:off x="3572250" y="1937837"/>
            <a:ext cx="2371500" cy="26628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b="1" lang="en" sz="1700">
                <a:solidFill>
                  <a:schemeClr val="dk1"/>
                </a:solidFill>
              </a:rPr>
              <a:t>Source and Destination Address</a:t>
            </a:r>
            <a:endParaRPr b="1" sz="1700">
              <a:solidFill>
                <a:schemeClr val="dk1"/>
              </a:solidFill>
            </a:endParaRPr>
          </a:p>
          <a:p>
            <a:pPr indent="0" lvl="0" marL="0" rtl="0" algn="l">
              <a:spcBef>
                <a:spcPts val="500"/>
              </a:spcBef>
              <a:spcAft>
                <a:spcPts val="0"/>
              </a:spcAft>
              <a:buClr>
                <a:schemeClr val="dk1"/>
              </a:buClr>
              <a:buSzPts val="1100"/>
              <a:buFont typeface="Arial"/>
              <a:buNone/>
            </a:pPr>
            <a:r>
              <a:rPr lang="en" sz="1600">
                <a:solidFill>
                  <a:schemeClr val="dk1"/>
                </a:solidFill>
              </a:rPr>
              <a:t>Where the traffic is flowing from and to.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a:p>
        </p:txBody>
      </p:sp>
      <p:sp>
        <p:nvSpPr>
          <p:cNvPr id="2478" name="Google Shape;2478;p132"/>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sz="1700">
                <a:solidFill>
                  <a:schemeClr val="dk1"/>
                </a:solidFill>
              </a:rPr>
              <a:t>Byte Sequences</a:t>
            </a:r>
            <a:endParaRPr b="1" sz="17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Patterns contained in data packets that might indicate malware, etc.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a:p>
        </p:txBody>
      </p:sp>
      <p:grpSp>
        <p:nvGrpSpPr>
          <p:cNvPr id="2479" name="Google Shape;2479;p132"/>
          <p:cNvGrpSpPr/>
          <p:nvPr/>
        </p:nvGrpSpPr>
        <p:grpSpPr>
          <a:xfrm>
            <a:off x="457181" y="1345103"/>
            <a:ext cx="533372" cy="533480"/>
            <a:chOff x="457200" y="1378813"/>
            <a:chExt cx="695400" cy="695450"/>
          </a:xfrm>
        </p:grpSpPr>
        <p:sp>
          <p:nvSpPr>
            <p:cNvPr id="2480" name="Google Shape;2480;p132"/>
            <p:cNvSpPr/>
            <p:nvPr/>
          </p:nvSpPr>
          <p:spPr>
            <a:xfrm>
              <a:off x="457200" y="1378813"/>
              <a:ext cx="695400" cy="6213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1" name="Google Shape;2481;p132"/>
            <p:cNvSpPr/>
            <p:nvPr/>
          </p:nvSpPr>
          <p:spPr>
            <a:xfrm rot="10800000">
              <a:off x="634726" y="1885638"/>
              <a:ext cx="340325" cy="188625"/>
            </a:xfrm>
            <a:prstGeom prst="flowChartExtra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2" name="Google Shape;2482;p132"/>
          <p:cNvGrpSpPr/>
          <p:nvPr/>
        </p:nvGrpSpPr>
        <p:grpSpPr>
          <a:xfrm>
            <a:off x="3305156" y="1345103"/>
            <a:ext cx="533372" cy="533480"/>
            <a:chOff x="457200" y="1378813"/>
            <a:chExt cx="695400" cy="695450"/>
          </a:xfrm>
        </p:grpSpPr>
        <p:sp>
          <p:nvSpPr>
            <p:cNvPr id="2483" name="Google Shape;2483;p132"/>
            <p:cNvSpPr/>
            <p:nvPr/>
          </p:nvSpPr>
          <p:spPr>
            <a:xfrm>
              <a:off x="457200" y="1378813"/>
              <a:ext cx="695400" cy="621300"/>
            </a:xfrm>
            <a:prstGeom prst="roundRect">
              <a:avLst>
                <a:gd fmla="val 16667" name="adj"/>
              </a:avLst>
            </a:prstGeom>
            <a:solidFill>
              <a:srgbClr val="F682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84" name="Google Shape;2484;p132"/>
            <p:cNvSpPr/>
            <p:nvPr/>
          </p:nvSpPr>
          <p:spPr>
            <a:xfrm rot="10800000">
              <a:off x="634726" y="1885638"/>
              <a:ext cx="340325" cy="188625"/>
            </a:xfrm>
            <a:prstGeom prst="flowChartExtract">
              <a:avLst/>
            </a:prstGeom>
            <a:solidFill>
              <a:srgbClr val="F682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132"/>
          <p:cNvGrpSpPr/>
          <p:nvPr/>
        </p:nvGrpSpPr>
        <p:grpSpPr>
          <a:xfrm>
            <a:off x="6134081" y="1345853"/>
            <a:ext cx="533372" cy="533480"/>
            <a:chOff x="457200" y="1378813"/>
            <a:chExt cx="695400" cy="695450"/>
          </a:xfrm>
        </p:grpSpPr>
        <p:sp>
          <p:nvSpPr>
            <p:cNvPr id="2486" name="Google Shape;2486;p132"/>
            <p:cNvSpPr/>
            <p:nvPr/>
          </p:nvSpPr>
          <p:spPr>
            <a:xfrm>
              <a:off x="457200" y="1378813"/>
              <a:ext cx="695400" cy="621300"/>
            </a:xfrm>
            <a:prstGeom prst="roundRect">
              <a:avLst>
                <a:gd fmla="val 16667" name="adj"/>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87" name="Google Shape;2487;p132"/>
            <p:cNvSpPr/>
            <p:nvPr/>
          </p:nvSpPr>
          <p:spPr>
            <a:xfrm rot="10800000">
              <a:off x="634726" y="1885638"/>
              <a:ext cx="340325" cy="188625"/>
            </a:xfrm>
            <a:prstGeom prst="flowChartExtract">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91" name="Shape 2491"/>
        <p:cNvGrpSpPr/>
        <p:nvPr/>
      </p:nvGrpSpPr>
      <p:grpSpPr>
        <a:xfrm>
          <a:off x="0" y="0"/>
          <a:ext cx="0" cy="0"/>
          <a:chOff x="0" y="0"/>
          <a:chExt cx="0" cy="0"/>
        </a:xfrm>
      </p:grpSpPr>
      <p:sp>
        <p:nvSpPr>
          <p:cNvPr id="2492" name="Google Shape;2492;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Snort Rules</a:t>
            </a:r>
            <a:endParaRPr/>
          </a:p>
        </p:txBody>
      </p:sp>
      <p:sp>
        <p:nvSpPr>
          <p:cNvPr id="2493" name="Google Shape;2493;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94" name="Google Shape;2494;p133"/>
          <p:cNvSpPr txBox="1"/>
          <p:nvPr>
            <p:ph idx="3" type="body"/>
          </p:nvPr>
        </p:nvSpPr>
        <p:spPr>
          <a:xfrm>
            <a:off x="600175" y="2758075"/>
            <a:ext cx="8034900" cy="904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1800"/>
              <a:t>This rule logs the message </a:t>
            </a:r>
            <a:r>
              <a:rPr b="1" lang="en" sz="1800"/>
              <a:t>“IP Packet Detected” </a:t>
            </a:r>
            <a:r>
              <a:rPr lang="en" sz="1800"/>
              <a:t>when it detects an IP packet. </a:t>
            </a:r>
            <a:endParaRPr sz="1800"/>
          </a:p>
          <a:p>
            <a:pPr indent="0" lvl="0" marL="0" rtl="0" algn="l">
              <a:spcBef>
                <a:spcPts val="800"/>
              </a:spcBef>
              <a:spcAft>
                <a:spcPts val="0"/>
              </a:spcAft>
              <a:buNone/>
            </a:pPr>
            <a:r>
              <a:t/>
            </a:r>
            <a:endParaRPr sz="1800"/>
          </a:p>
          <a:p>
            <a:pPr indent="0" lvl="0" marL="0" rtl="0" algn="l">
              <a:spcBef>
                <a:spcPts val="800"/>
              </a:spcBef>
              <a:spcAft>
                <a:spcPts val="800"/>
              </a:spcAft>
              <a:buNone/>
            </a:pPr>
            <a:r>
              <a:rPr lang="en" sz="1800"/>
              <a:t> </a:t>
            </a:r>
            <a:endParaRPr sz="1800"/>
          </a:p>
        </p:txBody>
      </p:sp>
      <p:sp>
        <p:nvSpPr>
          <p:cNvPr id="2495" name="Google Shape;2495;p133"/>
          <p:cNvSpPr/>
          <p:nvPr/>
        </p:nvSpPr>
        <p:spPr>
          <a:xfrm>
            <a:off x="295275" y="1424575"/>
            <a:ext cx="8544000" cy="981000"/>
          </a:xfrm>
          <a:prstGeom prst="roundRect">
            <a:avLst>
              <a:gd fmla="val 16667" name="adj"/>
            </a:avLst>
          </a:prstGeom>
          <a:solidFill>
            <a:srgbClr val="F3F3F3"/>
          </a:solidFill>
          <a:ln cap="flat" cmpd="sng" w="28575">
            <a:solidFill>
              <a:srgbClr val="F6829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rgbClr val="333333"/>
                </a:solidFill>
                <a:latin typeface="Inconsolata"/>
                <a:ea typeface="Inconsolata"/>
                <a:cs typeface="Inconsolata"/>
                <a:sym typeface="Inconsolata"/>
              </a:rPr>
              <a:t>alert ip any any -&gt; any any {msg: "IP Packet Detected";}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499" name="Shape 2499"/>
        <p:cNvGrpSpPr/>
        <p:nvPr/>
      </p:nvGrpSpPr>
      <p:grpSpPr>
        <a:xfrm>
          <a:off x="0" y="0"/>
          <a:ext cx="0" cy="0"/>
          <a:chOff x="0" y="0"/>
          <a:chExt cx="0" cy="0"/>
        </a:xfrm>
      </p:grpSpPr>
      <p:sp>
        <p:nvSpPr>
          <p:cNvPr id="2500" name="Google Shape;2500;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Snort</a:t>
            </a:r>
            <a:r>
              <a:rPr lang="en"/>
              <a:t> Rules</a:t>
            </a:r>
            <a:endParaRPr/>
          </a:p>
        </p:txBody>
      </p:sp>
      <p:sp>
        <p:nvSpPr>
          <p:cNvPr id="2501" name="Google Shape;2501;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02" name="Google Shape;2502;p134"/>
          <p:cNvSpPr txBox="1"/>
          <p:nvPr/>
        </p:nvSpPr>
        <p:spPr>
          <a:xfrm>
            <a:off x="447675" y="1138800"/>
            <a:ext cx="1038300" cy="73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68295"/>
                </a:solidFill>
                <a:latin typeface="Roboto"/>
                <a:ea typeface="Roboto"/>
                <a:cs typeface="Roboto"/>
                <a:sym typeface="Roboto"/>
              </a:rPr>
              <a:t>a</a:t>
            </a:r>
            <a:r>
              <a:rPr b="1" lang="en">
                <a:solidFill>
                  <a:srgbClr val="F68295"/>
                </a:solidFill>
                <a:latin typeface="Roboto"/>
                <a:ea typeface="Roboto"/>
                <a:cs typeface="Roboto"/>
                <a:sym typeface="Roboto"/>
              </a:rPr>
              <a:t>lert</a:t>
            </a:r>
            <a:endParaRPr b="1">
              <a:solidFill>
                <a:srgbClr val="F68295"/>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Action Snort will take when triggered.</a:t>
            </a:r>
            <a:endParaRPr sz="1200"/>
          </a:p>
        </p:txBody>
      </p:sp>
      <p:sp>
        <p:nvSpPr>
          <p:cNvPr id="2503" name="Google Shape;2503;p134"/>
          <p:cNvSpPr/>
          <p:nvPr/>
        </p:nvSpPr>
        <p:spPr>
          <a:xfrm>
            <a:off x="447675" y="2234675"/>
            <a:ext cx="8338200" cy="981000"/>
          </a:xfrm>
          <a:prstGeom prst="roundRect">
            <a:avLst>
              <a:gd fmla="val 16667" name="adj"/>
            </a:avLst>
          </a:prstGeom>
          <a:solidFill>
            <a:srgbClr val="F3F3F3"/>
          </a:solidFill>
          <a:ln cap="flat" cmpd="sng" w="28575">
            <a:solidFill>
              <a:srgbClr val="F6829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333333"/>
                </a:solidFill>
                <a:latin typeface="Inconsolata"/>
                <a:ea typeface="Inconsolata"/>
                <a:cs typeface="Inconsolata"/>
                <a:sym typeface="Inconsolata"/>
              </a:rPr>
              <a:t>alert tcp any any -&gt; 10.199.12.8 21 {msg: "TCP Packet Detected";}</a:t>
            </a:r>
            <a:endParaRPr sz="1900">
              <a:solidFill>
                <a:srgbClr val="333333"/>
              </a:solidFill>
              <a:latin typeface="Inconsolata"/>
              <a:ea typeface="Inconsolata"/>
              <a:cs typeface="Inconsolata"/>
              <a:sym typeface="Inconsolata"/>
            </a:endParaRPr>
          </a:p>
        </p:txBody>
      </p:sp>
      <p:cxnSp>
        <p:nvCxnSpPr>
          <p:cNvPr id="2504" name="Google Shape;2504;p134"/>
          <p:cNvCxnSpPr/>
          <p:nvPr/>
        </p:nvCxnSpPr>
        <p:spPr>
          <a:xfrm>
            <a:off x="895350" y="1877750"/>
            <a:ext cx="0" cy="699600"/>
          </a:xfrm>
          <a:prstGeom prst="straightConnector1">
            <a:avLst/>
          </a:prstGeom>
          <a:noFill/>
          <a:ln cap="flat" cmpd="sng" w="19050">
            <a:solidFill>
              <a:srgbClr val="F68295"/>
            </a:solidFill>
            <a:prstDash val="solid"/>
            <a:round/>
            <a:headEnd len="med" w="med" type="none"/>
            <a:tailEnd len="med" w="med" type="triangle"/>
          </a:ln>
        </p:spPr>
      </p:cxnSp>
      <p:cxnSp>
        <p:nvCxnSpPr>
          <p:cNvPr id="2505" name="Google Shape;2505;p134"/>
          <p:cNvCxnSpPr/>
          <p:nvPr/>
        </p:nvCxnSpPr>
        <p:spPr>
          <a:xfrm rot="10800000">
            <a:off x="1562100" y="2924275"/>
            <a:ext cx="0" cy="699600"/>
          </a:xfrm>
          <a:prstGeom prst="straightConnector1">
            <a:avLst/>
          </a:prstGeom>
          <a:noFill/>
          <a:ln cap="flat" cmpd="sng" w="19050">
            <a:solidFill>
              <a:srgbClr val="F68295"/>
            </a:solidFill>
            <a:prstDash val="solid"/>
            <a:round/>
            <a:headEnd len="med" w="med" type="none"/>
            <a:tailEnd len="med" w="med" type="triangle"/>
          </a:ln>
        </p:spPr>
      </p:cxnSp>
      <p:sp>
        <p:nvSpPr>
          <p:cNvPr id="2506" name="Google Shape;2506;p134"/>
          <p:cNvSpPr txBox="1"/>
          <p:nvPr/>
        </p:nvSpPr>
        <p:spPr>
          <a:xfrm>
            <a:off x="1333500" y="3693725"/>
            <a:ext cx="857400" cy="93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68295"/>
                </a:solidFill>
                <a:latin typeface="Roboto"/>
                <a:ea typeface="Roboto"/>
                <a:cs typeface="Roboto"/>
                <a:sym typeface="Roboto"/>
              </a:rPr>
              <a:t>tcp</a:t>
            </a:r>
            <a:endParaRPr b="1">
              <a:solidFill>
                <a:srgbClr val="F68295"/>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Applies rule to all TCP packets.</a:t>
            </a:r>
            <a:endParaRPr sz="1200">
              <a:latin typeface="Roboto"/>
              <a:ea typeface="Roboto"/>
              <a:cs typeface="Roboto"/>
              <a:sym typeface="Roboto"/>
            </a:endParaRPr>
          </a:p>
        </p:txBody>
      </p:sp>
      <p:cxnSp>
        <p:nvCxnSpPr>
          <p:cNvPr id="2507" name="Google Shape;2507;p134"/>
          <p:cNvCxnSpPr/>
          <p:nvPr/>
        </p:nvCxnSpPr>
        <p:spPr>
          <a:xfrm rot="10800000">
            <a:off x="2515750" y="2924275"/>
            <a:ext cx="0" cy="699600"/>
          </a:xfrm>
          <a:prstGeom prst="straightConnector1">
            <a:avLst/>
          </a:prstGeom>
          <a:noFill/>
          <a:ln cap="flat" cmpd="sng" w="19050">
            <a:solidFill>
              <a:srgbClr val="F68295"/>
            </a:solidFill>
            <a:prstDash val="solid"/>
            <a:round/>
            <a:headEnd len="med" w="med" type="none"/>
            <a:tailEnd len="med" w="med" type="triangle"/>
          </a:ln>
        </p:spPr>
      </p:cxnSp>
      <p:sp>
        <p:nvSpPr>
          <p:cNvPr id="2508" name="Google Shape;2508;p134"/>
          <p:cNvSpPr txBox="1"/>
          <p:nvPr/>
        </p:nvSpPr>
        <p:spPr>
          <a:xfrm>
            <a:off x="2462802" y="3696725"/>
            <a:ext cx="857400" cy="93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68295"/>
                </a:solidFill>
                <a:latin typeface="Roboto"/>
                <a:ea typeface="Roboto"/>
                <a:cs typeface="Roboto"/>
                <a:sym typeface="Roboto"/>
              </a:rPr>
              <a:t>any</a:t>
            </a:r>
            <a:endParaRPr b="1">
              <a:solidFill>
                <a:srgbClr val="F68295"/>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Applies the rule to packets from any port.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509" name="Google Shape;2509;p134"/>
          <p:cNvSpPr txBox="1"/>
          <p:nvPr/>
        </p:nvSpPr>
        <p:spPr>
          <a:xfrm>
            <a:off x="3248025" y="1138820"/>
            <a:ext cx="1114500" cy="73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68295"/>
                </a:solidFill>
                <a:latin typeface="Roboto"/>
                <a:ea typeface="Roboto"/>
                <a:cs typeface="Roboto"/>
                <a:sym typeface="Roboto"/>
              </a:rPr>
              <a:t>10.199.12.8</a:t>
            </a:r>
            <a:endParaRPr b="1">
              <a:solidFill>
                <a:srgbClr val="F68295"/>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The destination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IP address.</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a:p>
        </p:txBody>
      </p:sp>
      <p:cxnSp>
        <p:nvCxnSpPr>
          <p:cNvPr id="2510" name="Google Shape;2510;p134"/>
          <p:cNvCxnSpPr/>
          <p:nvPr/>
        </p:nvCxnSpPr>
        <p:spPr>
          <a:xfrm>
            <a:off x="3343500" y="1877750"/>
            <a:ext cx="0" cy="699600"/>
          </a:xfrm>
          <a:prstGeom prst="straightConnector1">
            <a:avLst/>
          </a:prstGeom>
          <a:noFill/>
          <a:ln cap="flat" cmpd="sng" w="19050">
            <a:solidFill>
              <a:srgbClr val="F68295"/>
            </a:solidFill>
            <a:prstDash val="solid"/>
            <a:round/>
            <a:headEnd len="med" w="med" type="none"/>
            <a:tailEnd len="med" w="med" type="triangle"/>
          </a:ln>
        </p:spPr>
      </p:cxnSp>
      <p:cxnSp>
        <p:nvCxnSpPr>
          <p:cNvPr id="2511" name="Google Shape;2511;p134"/>
          <p:cNvCxnSpPr/>
          <p:nvPr/>
        </p:nvCxnSpPr>
        <p:spPr>
          <a:xfrm flipH="1" rot="10800000">
            <a:off x="4171950" y="2962200"/>
            <a:ext cx="543000" cy="771600"/>
          </a:xfrm>
          <a:prstGeom prst="straightConnector1">
            <a:avLst/>
          </a:prstGeom>
          <a:noFill/>
          <a:ln cap="flat" cmpd="sng" w="19050">
            <a:solidFill>
              <a:srgbClr val="F68295"/>
            </a:solidFill>
            <a:prstDash val="solid"/>
            <a:round/>
            <a:headEnd len="med" w="med" type="none"/>
            <a:tailEnd len="med" w="med" type="triangle"/>
          </a:ln>
        </p:spPr>
      </p:cxnSp>
      <p:sp>
        <p:nvSpPr>
          <p:cNvPr id="2512" name="Google Shape;2512;p134"/>
          <p:cNvSpPr txBox="1"/>
          <p:nvPr/>
        </p:nvSpPr>
        <p:spPr>
          <a:xfrm>
            <a:off x="4023650" y="3693725"/>
            <a:ext cx="933300" cy="93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68295"/>
                </a:solidFill>
                <a:latin typeface="Roboto"/>
                <a:ea typeface="Roboto"/>
                <a:cs typeface="Roboto"/>
                <a:sym typeface="Roboto"/>
              </a:rPr>
              <a:t>21</a:t>
            </a:r>
            <a:endParaRPr b="1">
              <a:solidFill>
                <a:srgbClr val="F68295"/>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Applies the rule to traffic to destination port 21.</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2513" name="Google Shape;2513;p134"/>
          <p:cNvSpPr txBox="1"/>
          <p:nvPr/>
        </p:nvSpPr>
        <p:spPr>
          <a:xfrm>
            <a:off x="446700" y="667050"/>
            <a:ext cx="2230800" cy="338400"/>
          </a:xfrm>
          <a:prstGeom prst="rect">
            <a:avLst/>
          </a:prstGeom>
          <a:noFill/>
          <a:ln>
            <a:noFill/>
          </a:ln>
        </p:spPr>
        <p:txBody>
          <a:bodyPr anchorCtr="0" anchor="t" bIns="0" lIns="0" spcFirstLastPara="1" rIns="0" wrap="square" tIns="0">
            <a:noAutofit/>
          </a:bodyPr>
          <a:lstStyle/>
          <a:p>
            <a:pPr indent="9525" lvl="0" marL="0" rtl="0" algn="l">
              <a:spcBef>
                <a:spcPts val="0"/>
              </a:spcBef>
              <a:spcAft>
                <a:spcPts val="0"/>
              </a:spcAft>
              <a:buNone/>
            </a:pPr>
            <a:r>
              <a:rPr b="1" lang="en" sz="1800">
                <a:solidFill>
                  <a:schemeClr val="dk1"/>
                </a:solidFill>
                <a:latin typeface="Roboto"/>
                <a:ea typeface="Roboto"/>
                <a:cs typeface="Roboto"/>
                <a:sym typeface="Roboto"/>
              </a:rPr>
              <a:t>Rule Header</a:t>
            </a:r>
            <a:endParaRPr b="1" sz="1800">
              <a:latin typeface="Roboto"/>
              <a:ea typeface="Roboto"/>
              <a:cs typeface="Roboto"/>
              <a:sym typeface="Roboto"/>
            </a:endParaRPr>
          </a:p>
        </p:txBody>
      </p:sp>
      <p:cxnSp>
        <p:nvCxnSpPr>
          <p:cNvPr id="2514" name="Google Shape;2514;p134"/>
          <p:cNvCxnSpPr/>
          <p:nvPr/>
        </p:nvCxnSpPr>
        <p:spPr>
          <a:xfrm>
            <a:off x="4991175" y="762000"/>
            <a:ext cx="0" cy="4104000"/>
          </a:xfrm>
          <a:prstGeom prst="straightConnector1">
            <a:avLst/>
          </a:prstGeom>
          <a:noFill/>
          <a:ln cap="flat" cmpd="sng" w="19050">
            <a:solidFill>
              <a:schemeClr val="dk2"/>
            </a:solidFill>
            <a:prstDash val="dot"/>
            <a:round/>
            <a:headEnd len="med" w="med" type="none"/>
            <a:tailEnd len="med" w="med" type="none"/>
          </a:ln>
        </p:spPr>
      </p:cxnSp>
      <p:sp>
        <p:nvSpPr>
          <p:cNvPr id="2515" name="Google Shape;2515;p134"/>
          <p:cNvSpPr txBox="1"/>
          <p:nvPr/>
        </p:nvSpPr>
        <p:spPr>
          <a:xfrm>
            <a:off x="5353050" y="800350"/>
            <a:ext cx="2230800" cy="338400"/>
          </a:xfrm>
          <a:prstGeom prst="rect">
            <a:avLst/>
          </a:prstGeom>
          <a:noFill/>
          <a:ln>
            <a:noFill/>
          </a:ln>
        </p:spPr>
        <p:txBody>
          <a:bodyPr anchorCtr="0" anchor="t" bIns="0" lIns="0" spcFirstLastPara="1" rIns="0" wrap="square" tIns="0">
            <a:noAutofit/>
          </a:bodyPr>
          <a:lstStyle/>
          <a:p>
            <a:pPr indent="9525" lvl="0" marL="0" rtl="0" algn="l">
              <a:spcBef>
                <a:spcPts val="0"/>
              </a:spcBef>
              <a:spcAft>
                <a:spcPts val="0"/>
              </a:spcAft>
              <a:buNone/>
            </a:pPr>
            <a:r>
              <a:rPr b="1" lang="en" sz="1800">
                <a:solidFill>
                  <a:schemeClr val="dk1"/>
                </a:solidFill>
                <a:latin typeface="Roboto"/>
                <a:ea typeface="Roboto"/>
                <a:cs typeface="Roboto"/>
                <a:sym typeface="Roboto"/>
              </a:rPr>
              <a:t>Rule Option</a:t>
            </a:r>
            <a:endParaRPr b="1" sz="1800">
              <a:latin typeface="Roboto"/>
              <a:ea typeface="Roboto"/>
              <a:cs typeface="Roboto"/>
              <a:sym typeface="Roboto"/>
            </a:endParaRPr>
          </a:p>
        </p:txBody>
      </p:sp>
      <p:cxnSp>
        <p:nvCxnSpPr>
          <p:cNvPr id="2516" name="Google Shape;2516;p134"/>
          <p:cNvCxnSpPr/>
          <p:nvPr/>
        </p:nvCxnSpPr>
        <p:spPr>
          <a:xfrm rot="10800000">
            <a:off x="5134350" y="2924275"/>
            <a:ext cx="0" cy="699600"/>
          </a:xfrm>
          <a:prstGeom prst="straightConnector1">
            <a:avLst/>
          </a:prstGeom>
          <a:noFill/>
          <a:ln cap="flat" cmpd="sng" w="19050">
            <a:solidFill>
              <a:srgbClr val="F68295"/>
            </a:solidFill>
            <a:prstDash val="solid"/>
            <a:round/>
            <a:headEnd len="med" w="med" type="none"/>
            <a:tailEnd len="med" w="med" type="triangle"/>
          </a:ln>
        </p:spPr>
      </p:cxnSp>
      <p:cxnSp>
        <p:nvCxnSpPr>
          <p:cNvPr id="2517" name="Google Shape;2517;p134"/>
          <p:cNvCxnSpPr/>
          <p:nvPr/>
        </p:nvCxnSpPr>
        <p:spPr>
          <a:xfrm rot="10800000">
            <a:off x="8477543" y="2924275"/>
            <a:ext cx="0" cy="699600"/>
          </a:xfrm>
          <a:prstGeom prst="straightConnector1">
            <a:avLst/>
          </a:prstGeom>
          <a:noFill/>
          <a:ln cap="flat" cmpd="sng" w="19050">
            <a:solidFill>
              <a:srgbClr val="F68295"/>
            </a:solidFill>
            <a:prstDash val="solid"/>
            <a:round/>
            <a:headEnd len="med" w="med" type="none"/>
            <a:tailEnd len="med" w="med" type="triangle"/>
          </a:ln>
        </p:spPr>
      </p:cxnSp>
      <p:cxnSp>
        <p:nvCxnSpPr>
          <p:cNvPr id="2518" name="Google Shape;2518;p134"/>
          <p:cNvCxnSpPr/>
          <p:nvPr/>
        </p:nvCxnSpPr>
        <p:spPr>
          <a:xfrm>
            <a:off x="5134350" y="3613675"/>
            <a:ext cx="3352500" cy="0"/>
          </a:xfrm>
          <a:prstGeom prst="straightConnector1">
            <a:avLst/>
          </a:prstGeom>
          <a:noFill/>
          <a:ln cap="flat" cmpd="sng" w="19050">
            <a:solidFill>
              <a:srgbClr val="F68295"/>
            </a:solidFill>
            <a:prstDash val="solid"/>
            <a:round/>
            <a:headEnd len="med" w="med" type="none"/>
            <a:tailEnd len="med" w="med" type="none"/>
          </a:ln>
        </p:spPr>
      </p:cxnSp>
      <p:sp>
        <p:nvSpPr>
          <p:cNvPr id="2519" name="Google Shape;2519;p134"/>
          <p:cNvSpPr txBox="1"/>
          <p:nvPr/>
        </p:nvSpPr>
        <p:spPr>
          <a:xfrm>
            <a:off x="5566700" y="3733800"/>
            <a:ext cx="2605800" cy="487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68295"/>
                </a:solidFill>
                <a:latin typeface="Roboto"/>
                <a:ea typeface="Roboto"/>
                <a:cs typeface="Roboto"/>
                <a:sym typeface="Roboto"/>
              </a:rPr>
              <a:t>{msg: "TCP Packet Detected";}</a:t>
            </a:r>
            <a:endParaRPr b="1">
              <a:solidFill>
                <a:srgbClr val="F68295"/>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The message printed with the alert.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cxnSp>
        <p:nvCxnSpPr>
          <p:cNvPr id="2520" name="Google Shape;2520;p134"/>
          <p:cNvCxnSpPr/>
          <p:nvPr/>
        </p:nvCxnSpPr>
        <p:spPr>
          <a:xfrm>
            <a:off x="2048100" y="1877750"/>
            <a:ext cx="0" cy="699600"/>
          </a:xfrm>
          <a:prstGeom prst="straightConnector1">
            <a:avLst/>
          </a:prstGeom>
          <a:noFill/>
          <a:ln cap="flat" cmpd="sng" w="19050">
            <a:solidFill>
              <a:srgbClr val="F68295"/>
            </a:solidFill>
            <a:prstDash val="solid"/>
            <a:round/>
            <a:headEnd len="med" w="med" type="none"/>
            <a:tailEnd len="med" w="med" type="triangle"/>
          </a:ln>
        </p:spPr>
      </p:cxnSp>
      <p:sp>
        <p:nvSpPr>
          <p:cNvPr id="2521" name="Google Shape;2521;p134"/>
          <p:cNvSpPr txBox="1"/>
          <p:nvPr/>
        </p:nvSpPr>
        <p:spPr>
          <a:xfrm>
            <a:off x="1562100" y="1014725"/>
            <a:ext cx="1452900" cy="73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68295"/>
                </a:solidFill>
                <a:latin typeface="Roboto"/>
                <a:ea typeface="Roboto"/>
                <a:cs typeface="Roboto"/>
                <a:sym typeface="Roboto"/>
              </a:rPr>
              <a:t>any</a:t>
            </a:r>
            <a:endParaRPr b="1">
              <a:solidFill>
                <a:srgbClr val="F68295"/>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Applies to packets coming from any source IP address.</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pic>
        <p:nvPicPr>
          <p:cNvPr id="2057" name="Google Shape;2057;p108"/>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058" name="Google Shape;2058;p108"/>
          <p:cNvSpPr txBox="1"/>
          <p:nvPr>
            <p:ph type="title"/>
          </p:nvPr>
        </p:nvSpPr>
        <p:spPr>
          <a:xfrm>
            <a:off x="3631000" y="1122000"/>
            <a:ext cx="4670400" cy="30831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AF5AC"/>
                </a:solidFill>
                <a:latin typeface="Roboto"/>
                <a:ea typeface="Roboto"/>
                <a:cs typeface="Roboto"/>
                <a:sym typeface="Roboto"/>
              </a:rPr>
              <a:t>Before we get started, </a:t>
            </a:r>
            <a:br>
              <a:rPr lang="en">
                <a:solidFill>
                  <a:srgbClr val="FAF5AC"/>
                </a:solidFill>
                <a:latin typeface="Roboto"/>
                <a:ea typeface="Roboto"/>
                <a:cs typeface="Roboto"/>
                <a:sym typeface="Roboto"/>
              </a:rPr>
            </a:br>
            <a:r>
              <a:rPr lang="en">
                <a:solidFill>
                  <a:srgbClr val="FAF5AC"/>
                </a:solidFill>
                <a:latin typeface="Roboto"/>
                <a:ea typeface="Roboto"/>
                <a:cs typeface="Roboto"/>
                <a:sym typeface="Roboto"/>
              </a:rPr>
              <a:t>we need to</a:t>
            </a:r>
            <a:r>
              <a:rPr lang="en">
                <a:solidFill>
                  <a:srgbClr val="FAF5AC"/>
                </a:solidFill>
                <a:latin typeface="Roboto"/>
                <a:ea typeface="Roboto"/>
                <a:cs typeface="Roboto"/>
                <a:sym typeface="Roboto"/>
              </a:rPr>
              <a:t> launch an instance of </a:t>
            </a:r>
            <a:r>
              <a:rPr b="1" lang="en">
                <a:solidFill>
                  <a:srgbClr val="FAF5AC"/>
                </a:solidFill>
                <a:latin typeface="Roboto"/>
                <a:ea typeface="Roboto"/>
                <a:cs typeface="Roboto"/>
                <a:sym typeface="Roboto"/>
              </a:rPr>
              <a:t>Security Onion</a:t>
            </a:r>
            <a:r>
              <a:rPr lang="en">
                <a:solidFill>
                  <a:srgbClr val="FAF5AC"/>
                </a:solidFill>
                <a:latin typeface="Roboto"/>
                <a:ea typeface="Roboto"/>
                <a:cs typeface="Roboto"/>
                <a:sym typeface="Roboto"/>
              </a:rPr>
              <a:t>. </a:t>
            </a:r>
            <a:endParaRPr>
              <a:solidFill>
                <a:srgbClr val="FAF5AC"/>
              </a:solidFill>
              <a:latin typeface="Roboto"/>
              <a:ea typeface="Roboto"/>
              <a:cs typeface="Roboto"/>
              <a:sym typeface="Roboto"/>
            </a:endParaRPr>
          </a:p>
          <a:p>
            <a:pPr indent="0" lvl="0" marL="0" rtl="0" algn="l">
              <a:spcBef>
                <a:spcPts val="0"/>
              </a:spcBef>
              <a:spcAft>
                <a:spcPts val="0"/>
              </a:spcAft>
              <a:buNone/>
            </a:pPr>
            <a:r>
              <a:t/>
            </a:r>
            <a:endParaRPr>
              <a:solidFill>
                <a:srgbClr val="FAF5AC"/>
              </a:solidFill>
              <a:latin typeface="Roboto"/>
              <a:ea typeface="Roboto"/>
              <a:cs typeface="Roboto"/>
              <a:sym typeface="Roboto"/>
            </a:endParaRPr>
          </a:p>
          <a:p>
            <a:pPr indent="0" lvl="0" marL="0" rtl="0" algn="l">
              <a:spcBef>
                <a:spcPts val="0"/>
              </a:spcBef>
              <a:spcAft>
                <a:spcPts val="0"/>
              </a:spcAft>
              <a:buNone/>
            </a:pPr>
            <a:r>
              <a:rPr lang="en">
                <a:solidFill>
                  <a:srgbClr val="FAF5AC"/>
                </a:solidFill>
                <a:latin typeface="Roboto"/>
                <a:ea typeface="Roboto"/>
                <a:cs typeface="Roboto"/>
                <a:sym typeface="Roboto"/>
              </a:rPr>
              <a:t>This will generate alert </a:t>
            </a:r>
            <a:br>
              <a:rPr lang="en">
                <a:solidFill>
                  <a:srgbClr val="FAF5AC"/>
                </a:solidFill>
                <a:latin typeface="Roboto"/>
                <a:ea typeface="Roboto"/>
                <a:cs typeface="Roboto"/>
                <a:sym typeface="Roboto"/>
              </a:rPr>
            </a:br>
            <a:r>
              <a:rPr lang="en">
                <a:solidFill>
                  <a:srgbClr val="FAF5AC"/>
                </a:solidFill>
                <a:latin typeface="Roboto"/>
                <a:ea typeface="Roboto"/>
                <a:cs typeface="Roboto"/>
                <a:sym typeface="Roboto"/>
              </a:rPr>
              <a:t>data that we’ll use to complete the labs.</a:t>
            </a:r>
            <a:endParaRPr>
              <a:solidFill>
                <a:srgbClr val="FAF5AC"/>
              </a:solidFill>
              <a:latin typeface="Roboto"/>
              <a:ea typeface="Roboto"/>
              <a:cs typeface="Roboto"/>
              <a:sym typeface="Roboto"/>
            </a:endParaRPr>
          </a:p>
          <a:p>
            <a:pPr indent="0" lvl="0" marL="0" rtl="0" algn="l">
              <a:spcBef>
                <a:spcPts val="0"/>
              </a:spcBef>
              <a:spcAft>
                <a:spcPts val="0"/>
              </a:spcAft>
              <a:buNone/>
            </a:pPr>
            <a:r>
              <a:t/>
            </a:r>
            <a:endParaRPr>
              <a:solidFill>
                <a:srgbClr val="FAF5AC"/>
              </a:solidFill>
              <a:latin typeface="Roboto"/>
              <a:ea typeface="Roboto"/>
              <a:cs typeface="Roboto"/>
              <a:sym typeface="Roboto"/>
            </a:endParaRPr>
          </a:p>
        </p:txBody>
      </p:sp>
      <p:sp>
        <p:nvSpPr>
          <p:cNvPr id="2059" name="Google Shape;2059;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060" name="Google Shape;2060;p10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13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527" name="Google Shape;2527;p135"/>
          <p:cNvSpPr txBox="1"/>
          <p:nvPr>
            <p:ph idx="2" type="title"/>
          </p:nvPr>
        </p:nvSpPr>
        <p:spPr>
          <a:xfrm>
            <a:off x="273900" y="1042875"/>
            <a:ext cx="8260500" cy="2764200"/>
          </a:xfrm>
          <a:prstGeom prst="rect">
            <a:avLst/>
          </a:prstGeom>
        </p:spPr>
        <p:txBody>
          <a:bodyPr anchorCtr="0" anchor="t" bIns="91425" lIns="2560300" spcFirstLastPara="1" rIns="0" wrap="square" tIns="91425">
            <a:noAutofit/>
          </a:bodyPr>
          <a:lstStyle/>
          <a:p>
            <a:pPr indent="0" lvl="0" marL="0" rtl="0" algn="l">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IDS and Snort</a:t>
            </a:r>
            <a:endParaRPr sz="2600">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1800">
                <a:latin typeface="Roboto Light"/>
                <a:ea typeface="Roboto Light"/>
                <a:cs typeface="Roboto Light"/>
                <a:sym typeface="Roboto Light"/>
              </a:rPr>
              <a:t>Today, you will play the role of an SOC analyst for the California Department of Motor Vehicles (DMV).</a:t>
            </a:r>
            <a:endParaRPr sz="1800">
              <a:latin typeface="Roboto Light"/>
              <a:ea typeface="Roboto Light"/>
              <a:cs typeface="Roboto Light"/>
              <a:sym typeface="Roboto Light"/>
            </a:endParaRPr>
          </a:p>
          <a:p>
            <a:pPr indent="0" lvl="0" marL="0" rtl="0" algn="l">
              <a:lnSpc>
                <a:spcPct val="115000"/>
              </a:lnSpc>
              <a:spcBef>
                <a:spcPts val="1000"/>
              </a:spcBef>
              <a:spcAft>
                <a:spcPts val="1000"/>
              </a:spcAft>
              <a:buNone/>
            </a:pPr>
            <a:r>
              <a:rPr lang="en" sz="1800">
                <a:latin typeface="Roboto Light"/>
                <a:ea typeface="Roboto Light"/>
                <a:cs typeface="Roboto Light"/>
                <a:sym typeface="Roboto Light"/>
              </a:rPr>
              <a:t>In this activity, you will strengthen your knowledge of concepts related to Snort and intrusion detection systems.</a:t>
            </a:r>
            <a:endParaRPr sz="1800">
              <a:latin typeface="Roboto Light"/>
              <a:ea typeface="Roboto Light"/>
              <a:cs typeface="Roboto Light"/>
              <a:sym typeface="Roboto Light"/>
            </a:endParaRPr>
          </a:p>
        </p:txBody>
      </p:sp>
      <p:sp>
        <p:nvSpPr>
          <p:cNvPr id="2528" name="Google Shape;2528;p1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2" name="Shape 2532"/>
        <p:cNvGrpSpPr/>
        <p:nvPr/>
      </p:nvGrpSpPr>
      <p:grpSpPr>
        <a:xfrm>
          <a:off x="0" y="0"/>
          <a:ext cx="0" cy="0"/>
          <a:chOff x="0" y="0"/>
          <a:chExt cx="0" cy="0"/>
        </a:xfrm>
      </p:grpSpPr>
      <p:sp>
        <p:nvSpPr>
          <p:cNvPr id="2533" name="Google Shape;2533;p1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p13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Networking Security Monitoring</a:t>
            </a:r>
            <a:br>
              <a:rPr lang="en"/>
            </a:br>
            <a:r>
              <a:rPr lang="en"/>
              <a:t>and Security Onion</a:t>
            </a:r>
            <a:endParaRPr/>
          </a:p>
        </p:txBody>
      </p:sp>
      <p:sp>
        <p:nvSpPr>
          <p:cNvPr id="2539" name="Google Shape;2539;p13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FD"/>
        </a:solidFill>
      </p:bgPr>
    </p:bg>
    <p:spTree>
      <p:nvGrpSpPr>
        <p:cNvPr id="2543" name="Shape 2543"/>
        <p:cNvGrpSpPr/>
        <p:nvPr/>
      </p:nvGrpSpPr>
      <p:grpSpPr>
        <a:xfrm>
          <a:off x="0" y="0"/>
          <a:ext cx="0" cy="0"/>
          <a:chOff x="0" y="0"/>
          <a:chExt cx="0" cy="0"/>
        </a:xfrm>
      </p:grpSpPr>
      <p:sp>
        <p:nvSpPr>
          <p:cNvPr id="2544" name="Google Shape;2544;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Security Monitoring Case Study</a:t>
            </a:r>
            <a:endParaRPr/>
          </a:p>
        </p:txBody>
      </p:sp>
      <p:sp>
        <p:nvSpPr>
          <p:cNvPr id="2545" name="Google Shape;2545;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On November 24, 2014, a hacker group released confidential information from Sony Pictures that contained personally identifiable information (PII) for all employees, including full names, home addresses, social security numbers, </a:t>
            </a:r>
            <a:br>
              <a:rPr lang="en"/>
            </a:br>
            <a:r>
              <a:rPr lang="en"/>
              <a:t>and financial information. </a:t>
            </a:r>
            <a:endParaRPr/>
          </a:p>
        </p:txBody>
      </p:sp>
      <p:sp>
        <p:nvSpPr>
          <p:cNvPr id="2546" name="Google Shape;2546;p138"/>
          <p:cNvSpPr txBox="1"/>
          <p:nvPr>
            <p:ph idx="3" type="body"/>
          </p:nvPr>
        </p:nvSpPr>
        <p:spPr>
          <a:xfrm>
            <a:off x="0" y="2161500"/>
            <a:ext cx="4852500" cy="2795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t>It was discovered that assailants had lurked on Sony’s network for 17 months. </a:t>
            </a:r>
            <a:endParaRPr/>
          </a:p>
          <a:p>
            <a:pPr indent="-203200" lvl="0" marL="228600" rtl="0" algn="l">
              <a:lnSpc>
                <a:spcPct val="115000"/>
              </a:lnSpc>
              <a:spcBef>
                <a:spcPts val="800"/>
              </a:spcBef>
              <a:spcAft>
                <a:spcPts val="0"/>
              </a:spcAft>
              <a:buClr>
                <a:srgbClr val="FF0000"/>
              </a:buClr>
              <a:buSzPts val="1400"/>
              <a:buChar char="●"/>
            </a:pPr>
            <a:r>
              <a:rPr lang="en"/>
              <a:t>A number of executives and upper management were fired.</a:t>
            </a:r>
            <a:endParaRPr/>
          </a:p>
          <a:p>
            <a:pPr indent="-203200" lvl="0" marL="228600" rtl="0" algn="l">
              <a:lnSpc>
                <a:spcPct val="115000"/>
              </a:lnSpc>
              <a:spcBef>
                <a:spcPts val="600"/>
              </a:spcBef>
              <a:spcAft>
                <a:spcPts val="0"/>
              </a:spcAft>
              <a:buClr>
                <a:srgbClr val="FF0000"/>
              </a:buClr>
              <a:buSzPts val="1400"/>
              <a:buChar char="●"/>
            </a:pPr>
            <a:r>
              <a:rPr lang="en"/>
              <a:t>PII of all employees was exposed.</a:t>
            </a:r>
            <a:endParaRPr/>
          </a:p>
          <a:p>
            <a:pPr indent="-203200" lvl="0" marL="228600" rtl="0" algn="l">
              <a:lnSpc>
                <a:spcPct val="115000"/>
              </a:lnSpc>
              <a:spcBef>
                <a:spcPts val="600"/>
              </a:spcBef>
              <a:spcAft>
                <a:spcPts val="0"/>
              </a:spcAft>
              <a:buClr>
                <a:srgbClr val="FF0000"/>
              </a:buClr>
              <a:buSzPts val="1400"/>
              <a:buChar char="●"/>
            </a:pPr>
            <a:r>
              <a:rPr lang="en"/>
              <a:t>Sony suffered massive damage to its reputation.</a:t>
            </a:r>
            <a:endParaRPr/>
          </a:p>
          <a:p>
            <a:pPr indent="-203200" lvl="0" marL="228600" rtl="0" algn="l">
              <a:lnSpc>
                <a:spcPct val="115000"/>
              </a:lnSpc>
              <a:spcBef>
                <a:spcPts val="600"/>
              </a:spcBef>
              <a:spcAft>
                <a:spcPts val="0"/>
              </a:spcAft>
              <a:buClr>
                <a:srgbClr val="FF0000"/>
              </a:buClr>
              <a:buSzPts val="1400"/>
              <a:buChar char="●"/>
            </a:pPr>
            <a:r>
              <a:rPr lang="en"/>
              <a:t>Sony had to pay massive fines for violating federal regulations.</a:t>
            </a:r>
            <a:endParaRPr/>
          </a:p>
          <a:p>
            <a:pPr indent="0" lvl="0" marL="0" rtl="0" algn="l">
              <a:lnSpc>
                <a:spcPct val="115000"/>
              </a:lnSpc>
              <a:spcBef>
                <a:spcPts val="600"/>
              </a:spcBef>
              <a:spcAft>
                <a:spcPts val="0"/>
              </a:spcAft>
              <a:buNone/>
            </a:pPr>
            <a:r>
              <a:t/>
            </a:r>
            <a:endParaRPr/>
          </a:p>
          <a:p>
            <a:pPr indent="0" lvl="0" marL="0" rtl="0" algn="l">
              <a:lnSpc>
                <a:spcPct val="115000"/>
              </a:lnSpc>
              <a:spcBef>
                <a:spcPts val="8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800"/>
              </a:spcAft>
              <a:buNone/>
            </a:pPr>
            <a:r>
              <a:rPr lang="en"/>
              <a:t> </a:t>
            </a:r>
            <a:endParaRPr/>
          </a:p>
        </p:txBody>
      </p:sp>
      <p:sp>
        <p:nvSpPr>
          <p:cNvPr id="2547" name="Google Shape;2547;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(thenextweb.com)</a:t>
            </a:r>
            <a:endParaRPr/>
          </a:p>
        </p:txBody>
      </p:sp>
      <p:pic>
        <p:nvPicPr>
          <p:cNvPr id="2548" name="Google Shape;2548;p138"/>
          <p:cNvPicPr preferRelativeResize="0"/>
          <p:nvPr/>
        </p:nvPicPr>
        <p:blipFill>
          <a:blip r:embed="rId4">
            <a:alphaModFix/>
          </a:blip>
          <a:stretch>
            <a:fillRect/>
          </a:stretch>
        </p:blipFill>
        <p:spPr>
          <a:xfrm>
            <a:off x="4437077" y="2161500"/>
            <a:ext cx="4365375" cy="2280901"/>
          </a:xfrm>
          <a:prstGeom prst="rect">
            <a:avLst/>
          </a:prstGeom>
          <a:noFill/>
          <a:ln>
            <a:noFill/>
          </a:ln>
        </p:spPr>
      </p:pic>
      <p:sp>
        <p:nvSpPr>
          <p:cNvPr id="2549" name="Google Shape;2549;p13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pic>
        <p:nvPicPr>
          <p:cNvPr id="2554" name="Google Shape;2554;p139"/>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555" name="Google Shape;2555;p139"/>
          <p:cNvSpPr txBox="1"/>
          <p:nvPr>
            <p:ph type="title"/>
          </p:nvPr>
        </p:nvSpPr>
        <p:spPr>
          <a:xfrm>
            <a:off x="3631000" y="1122000"/>
            <a:ext cx="5341500" cy="30831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AF5AC"/>
                </a:solidFill>
                <a:latin typeface="Roboto"/>
                <a:ea typeface="Roboto"/>
                <a:cs typeface="Roboto"/>
                <a:sym typeface="Roboto"/>
              </a:rPr>
              <a:t>If Sony had a strong </a:t>
            </a:r>
            <a:r>
              <a:rPr b="1" lang="en">
                <a:solidFill>
                  <a:srgbClr val="FAF5AC"/>
                </a:solidFill>
                <a:latin typeface="Roboto"/>
                <a:ea typeface="Roboto"/>
                <a:cs typeface="Roboto"/>
                <a:sym typeface="Roboto"/>
              </a:rPr>
              <a:t>network</a:t>
            </a:r>
            <a:r>
              <a:rPr lang="en">
                <a:solidFill>
                  <a:srgbClr val="FAF5AC"/>
                </a:solidFill>
                <a:latin typeface="Roboto"/>
                <a:ea typeface="Roboto"/>
                <a:cs typeface="Roboto"/>
                <a:sym typeface="Roboto"/>
              </a:rPr>
              <a:t> </a:t>
            </a:r>
            <a:r>
              <a:rPr b="1" lang="en">
                <a:solidFill>
                  <a:srgbClr val="FAF5AC"/>
                </a:solidFill>
                <a:latin typeface="Roboto"/>
                <a:ea typeface="Roboto"/>
                <a:cs typeface="Roboto"/>
                <a:sym typeface="Roboto"/>
              </a:rPr>
              <a:t>security monitoring </a:t>
            </a:r>
            <a:r>
              <a:rPr lang="en">
                <a:solidFill>
                  <a:srgbClr val="FAF5AC"/>
                </a:solidFill>
                <a:latin typeface="Roboto"/>
                <a:ea typeface="Roboto"/>
                <a:cs typeface="Roboto"/>
                <a:sym typeface="Roboto"/>
              </a:rPr>
              <a:t>program, they would have discovered the attack much sooner—perhaps within hours—stopped it, and gotten a better understanding of the TTPs of the attacker. </a:t>
            </a:r>
            <a:endParaRPr>
              <a:solidFill>
                <a:srgbClr val="FAF5AC"/>
              </a:solidFill>
              <a:latin typeface="Roboto"/>
              <a:ea typeface="Roboto"/>
              <a:cs typeface="Roboto"/>
              <a:sym typeface="Roboto"/>
            </a:endParaRPr>
          </a:p>
        </p:txBody>
      </p:sp>
      <p:sp>
        <p:nvSpPr>
          <p:cNvPr id="2556" name="Google Shape;2556;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557" name="Google Shape;2557;p13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1156"/>
        </a:solidFill>
      </p:bgPr>
    </p:bg>
    <p:spTree>
      <p:nvGrpSpPr>
        <p:cNvPr id="2561" name="Shape 2561"/>
        <p:cNvGrpSpPr/>
        <p:nvPr/>
      </p:nvGrpSpPr>
      <p:grpSpPr>
        <a:xfrm>
          <a:off x="0" y="0"/>
          <a:ext cx="0" cy="0"/>
          <a:chOff x="0" y="0"/>
          <a:chExt cx="0" cy="0"/>
        </a:xfrm>
      </p:grpSpPr>
      <p:sp>
        <p:nvSpPr>
          <p:cNvPr id="2562" name="Google Shape;2562;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Network Security Monitoring </a:t>
            </a:r>
            <a:endParaRPr>
              <a:solidFill>
                <a:srgbClr val="FFFFFF"/>
              </a:solidFill>
            </a:endParaRPr>
          </a:p>
        </p:txBody>
      </p:sp>
      <p:sp>
        <p:nvSpPr>
          <p:cNvPr id="2563" name="Google Shape;2563;p140"/>
          <p:cNvSpPr txBox="1"/>
          <p:nvPr>
            <p:ph idx="1" type="subTitle"/>
          </p:nvPr>
        </p:nvSpPr>
        <p:spPr>
          <a:xfrm>
            <a:off x="0" y="675975"/>
            <a:ext cx="4129800" cy="38292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rgbClr val="FFFFFF"/>
                </a:solidFill>
              </a:rPr>
              <a:t>Network security m</a:t>
            </a:r>
            <a:r>
              <a:rPr lang="en">
                <a:solidFill>
                  <a:srgbClr val="FFFFFF"/>
                </a:solidFill>
              </a:rPr>
              <a:t>onitoring</a:t>
            </a:r>
            <a:r>
              <a:rPr lang="en">
                <a:solidFill>
                  <a:srgbClr val="FFFFFF"/>
                </a:solidFill>
              </a:rPr>
              <a:t> use a variety of data analysis tools to detect and stop threats after most front-end layers are compromised. </a:t>
            </a:r>
            <a:endParaRPr>
              <a:solidFill>
                <a:srgbClr val="FFFFFF"/>
              </a:solidFill>
            </a:endParaRPr>
          </a:p>
        </p:txBody>
      </p:sp>
      <p:sp>
        <p:nvSpPr>
          <p:cNvPr id="2564" name="Google Shape;2564;p14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565" name="Google Shape;2565;p14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rgbClr val="FFFFFF"/>
                </a:solidFill>
                <a:hlinkClick r:id="rId3">
                  <a:extLst>
                    <a:ext uri="{A12FA001-AC4F-418D-AE19-62706E023703}">
                      <ahyp:hlinkClr val="tx"/>
                    </a:ext>
                  </a:extLst>
                </a:hlinkClick>
              </a:rPr>
              <a:t>(Source)</a:t>
            </a:r>
            <a:endParaRPr>
              <a:solidFill>
                <a:srgbClr val="FFFFFF"/>
              </a:solidFill>
            </a:endParaRPr>
          </a:p>
        </p:txBody>
      </p:sp>
      <p:cxnSp>
        <p:nvCxnSpPr>
          <p:cNvPr id="2566" name="Google Shape;2566;p140"/>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pic>
        <p:nvPicPr>
          <p:cNvPr id="2567" name="Google Shape;2567;p140"/>
          <p:cNvPicPr preferRelativeResize="0"/>
          <p:nvPr/>
        </p:nvPicPr>
        <p:blipFill>
          <a:blip r:embed="rId4">
            <a:alphaModFix/>
          </a:blip>
          <a:stretch>
            <a:fillRect/>
          </a:stretch>
        </p:blipFill>
        <p:spPr>
          <a:xfrm>
            <a:off x="3714900" y="835500"/>
            <a:ext cx="5105574" cy="3829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FD"/>
        </a:solidFill>
      </p:bgPr>
    </p:bg>
    <p:spTree>
      <p:nvGrpSpPr>
        <p:cNvPr id="2571" name="Shape 2571"/>
        <p:cNvGrpSpPr/>
        <p:nvPr/>
      </p:nvGrpSpPr>
      <p:grpSpPr>
        <a:xfrm>
          <a:off x="0" y="0"/>
          <a:ext cx="0" cy="0"/>
          <a:chOff x="0" y="0"/>
          <a:chExt cx="0" cy="0"/>
        </a:xfrm>
      </p:grpSpPr>
      <p:sp>
        <p:nvSpPr>
          <p:cNvPr id="2572" name="Google Shape;2572;p141"/>
          <p:cNvSpPr/>
          <p:nvPr/>
        </p:nvSpPr>
        <p:spPr>
          <a:xfrm>
            <a:off x="1141275" y="1237825"/>
            <a:ext cx="77283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41"/>
          <p:cNvSpPr/>
          <p:nvPr/>
        </p:nvSpPr>
        <p:spPr>
          <a:xfrm>
            <a:off x="1141350" y="1828900"/>
            <a:ext cx="77283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41"/>
          <p:cNvSpPr/>
          <p:nvPr/>
        </p:nvSpPr>
        <p:spPr>
          <a:xfrm>
            <a:off x="1141350" y="2419975"/>
            <a:ext cx="77283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41"/>
          <p:cNvSpPr/>
          <p:nvPr/>
        </p:nvSpPr>
        <p:spPr>
          <a:xfrm>
            <a:off x="1141350" y="3011050"/>
            <a:ext cx="77283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41"/>
          <p:cNvSpPr/>
          <p:nvPr/>
        </p:nvSpPr>
        <p:spPr>
          <a:xfrm>
            <a:off x="1141275" y="3602150"/>
            <a:ext cx="77283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41"/>
          <p:cNvSpPr/>
          <p:nvPr/>
        </p:nvSpPr>
        <p:spPr>
          <a:xfrm>
            <a:off x="1141350" y="4193275"/>
            <a:ext cx="77283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NSM Strengths</a:t>
            </a:r>
            <a:endParaRPr/>
          </a:p>
        </p:txBody>
      </p:sp>
      <p:sp>
        <p:nvSpPr>
          <p:cNvPr id="2579" name="Google Shape;2579;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NSM allows organizations to:</a:t>
            </a:r>
            <a:endParaRPr/>
          </a:p>
        </p:txBody>
      </p:sp>
      <p:sp>
        <p:nvSpPr>
          <p:cNvPr id="2580" name="Google Shape;2580;p141"/>
          <p:cNvSpPr txBox="1"/>
          <p:nvPr>
            <p:ph idx="3" type="subTitle"/>
          </p:nvPr>
        </p:nvSpPr>
        <p:spPr>
          <a:xfrm>
            <a:off x="-12156" y="1274650"/>
            <a:ext cx="8619900" cy="446400"/>
          </a:xfrm>
          <a:prstGeom prst="rect">
            <a:avLst/>
          </a:prstGeom>
        </p:spPr>
        <p:txBody>
          <a:bodyPr anchorCtr="0" anchor="ctr" bIns="0" lIns="1417300" spcFirstLastPara="1" rIns="457200" wrap="square" tIns="0">
            <a:noAutofit/>
          </a:bodyPr>
          <a:lstStyle/>
          <a:p>
            <a:pPr indent="0" lvl="0" marL="0" rtl="0" algn="l">
              <a:lnSpc>
                <a:spcPct val="100000"/>
              </a:lnSpc>
              <a:spcBef>
                <a:spcPts val="0"/>
              </a:spcBef>
              <a:spcAft>
                <a:spcPts val="0"/>
              </a:spcAft>
              <a:buNone/>
            </a:pPr>
            <a:r>
              <a:rPr lang="en"/>
              <a:t>Track adversaries through a network and determine intent.</a:t>
            </a:r>
            <a:endParaRPr/>
          </a:p>
        </p:txBody>
      </p:sp>
      <p:sp>
        <p:nvSpPr>
          <p:cNvPr id="2581" name="Google Shape;2581;p141"/>
          <p:cNvSpPr txBox="1"/>
          <p:nvPr>
            <p:ph idx="4" type="subTitle"/>
          </p:nvPr>
        </p:nvSpPr>
        <p:spPr>
          <a:xfrm>
            <a:off x="-12109" y="1848850"/>
            <a:ext cx="86199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a:t>Acquire intelligence and situational awareness. </a:t>
            </a:r>
            <a:endParaRPr/>
          </a:p>
        </p:txBody>
      </p:sp>
      <p:sp>
        <p:nvSpPr>
          <p:cNvPr id="2582" name="Google Shape;2582;p141"/>
          <p:cNvSpPr txBox="1"/>
          <p:nvPr>
            <p:ph idx="5" type="subTitle"/>
          </p:nvPr>
        </p:nvSpPr>
        <p:spPr>
          <a:xfrm>
            <a:off x="-12203" y="2439925"/>
            <a:ext cx="86199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a:t>Be proactive by identifying vulnerabilities.</a:t>
            </a:r>
            <a:endParaRPr/>
          </a:p>
        </p:txBody>
      </p:sp>
      <p:sp>
        <p:nvSpPr>
          <p:cNvPr id="2583" name="Google Shape;2583;p141"/>
          <p:cNvSpPr txBox="1"/>
          <p:nvPr>
            <p:ph idx="6" type="subTitle"/>
          </p:nvPr>
        </p:nvSpPr>
        <p:spPr>
          <a:xfrm>
            <a:off x="-12250" y="3031025"/>
            <a:ext cx="86199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a:t>Be reactive through incident response and network forensics.</a:t>
            </a:r>
            <a:endParaRPr/>
          </a:p>
        </p:txBody>
      </p:sp>
      <p:sp>
        <p:nvSpPr>
          <p:cNvPr id="2584" name="Google Shape;2584;p141"/>
          <p:cNvSpPr txBox="1"/>
          <p:nvPr>
            <p:ph idx="7" type="subTitle"/>
          </p:nvPr>
        </p:nvSpPr>
        <p:spPr>
          <a:xfrm>
            <a:off x="-12132" y="3622100"/>
            <a:ext cx="86199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a:t>Provide insights about advanced persistent threats. </a:t>
            </a:r>
            <a:endParaRPr/>
          </a:p>
        </p:txBody>
      </p:sp>
      <p:sp>
        <p:nvSpPr>
          <p:cNvPr id="2585" name="Google Shape;2585;p141"/>
          <p:cNvSpPr txBox="1"/>
          <p:nvPr>
            <p:ph idx="8" type="subTitle"/>
          </p:nvPr>
        </p:nvSpPr>
        <p:spPr>
          <a:xfrm>
            <a:off x="-12132" y="4236125"/>
            <a:ext cx="86199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a:t>Uncover and track malware. </a:t>
            </a:r>
            <a:endParaRPr/>
          </a:p>
        </p:txBody>
      </p:sp>
      <p:sp>
        <p:nvSpPr>
          <p:cNvPr id="2586" name="Google Shape;2586;p14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587" name="Google Shape;2587;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88" name="Google Shape;2588;p141"/>
          <p:cNvPicPr preferRelativeResize="0"/>
          <p:nvPr/>
        </p:nvPicPr>
        <p:blipFill rotWithShape="1">
          <a:blip r:embed="rId3">
            <a:alphaModFix/>
          </a:blip>
          <a:srcRect b="0" l="13172" r="49803" t="0"/>
          <a:stretch/>
        </p:blipFill>
        <p:spPr>
          <a:xfrm flipH="1">
            <a:off x="6270126" y="192675"/>
            <a:ext cx="2873874" cy="3409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FD"/>
        </a:solidFill>
      </p:bgPr>
    </p:bg>
    <p:spTree>
      <p:nvGrpSpPr>
        <p:cNvPr id="2592" name="Shape 2592"/>
        <p:cNvGrpSpPr/>
        <p:nvPr/>
      </p:nvGrpSpPr>
      <p:grpSpPr>
        <a:xfrm>
          <a:off x="0" y="0"/>
          <a:ext cx="0" cy="0"/>
          <a:chOff x="0" y="0"/>
          <a:chExt cx="0" cy="0"/>
        </a:xfrm>
      </p:grpSpPr>
      <p:sp>
        <p:nvSpPr>
          <p:cNvPr id="2593" name="Google Shape;2593;p142"/>
          <p:cNvSpPr/>
          <p:nvPr/>
        </p:nvSpPr>
        <p:spPr>
          <a:xfrm>
            <a:off x="1362456" y="1300238"/>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42"/>
          <p:cNvSpPr/>
          <p:nvPr/>
        </p:nvSpPr>
        <p:spPr>
          <a:xfrm>
            <a:off x="1352550" y="2002536"/>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42"/>
          <p:cNvSpPr/>
          <p:nvPr/>
        </p:nvSpPr>
        <p:spPr>
          <a:xfrm>
            <a:off x="1352550" y="26928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42"/>
          <p:cNvSpPr/>
          <p:nvPr/>
        </p:nvSpPr>
        <p:spPr>
          <a:xfrm>
            <a:off x="1352550" y="3385575"/>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42"/>
          <p:cNvSpPr/>
          <p:nvPr/>
        </p:nvSpPr>
        <p:spPr>
          <a:xfrm>
            <a:off x="1364850" y="407830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NSM Weaknesses</a:t>
            </a:r>
            <a:endParaRPr>
              <a:solidFill>
                <a:schemeClr val="dk1"/>
              </a:solidFill>
            </a:endParaRPr>
          </a:p>
          <a:p>
            <a:pPr indent="0" lvl="0" marL="0" rtl="0" algn="l">
              <a:spcBef>
                <a:spcPts val="0"/>
              </a:spcBef>
              <a:spcAft>
                <a:spcPts val="0"/>
              </a:spcAft>
              <a:buNone/>
            </a:pPr>
            <a:r>
              <a:t/>
            </a:r>
            <a:endParaRPr/>
          </a:p>
        </p:txBody>
      </p:sp>
      <p:sp>
        <p:nvSpPr>
          <p:cNvPr id="2599" name="Google Shape;2599;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a:t>
            </a:r>
            <a:r>
              <a:rPr lang="en"/>
              <a:t>SM has its limitations:</a:t>
            </a:r>
            <a:endParaRPr/>
          </a:p>
        </p:txBody>
      </p:sp>
      <p:sp>
        <p:nvSpPr>
          <p:cNvPr id="2600" name="Google Shape;2600;p142"/>
          <p:cNvSpPr txBox="1"/>
          <p:nvPr>
            <p:ph idx="3" type="subTitle"/>
          </p:nvPr>
        </p:nvSpPr>
        <p:spPr>
          <a:xfrm>
            <a:off x="-477" y="1319425"/>
            <a:ext cx="8795100" cy="606900"/>
          </a:xfrm>
          <a:prstGeom prst="rect">
            <a:avLst/>
          </a:prstGeom>
        </p:spPr>
        <p:txBody>
          <a:bodyPr anchorCtr="0" anchor="ctr" bIns="91425" lIns="1554475" spcFirstLastPara="1" rIns="0" wrap="square" tIns="91425">
            <a:noAutofit/>
          </a:bodyPr>
          <a:lstStyle/>
          <a:p>
            <a:pPr indent="0" lvl="0" marL="0" rtl="0" algn="l">
              <a:spcBef>
                <a:spcPts val="0"/>
              </a:spcBef>
              <a:spcAft>
                <a:spcPts val="0"/>
              </a:spcAft>
              <a:buNone/>
            </a:pPr>
            <a:r>
              <a:rPr lang="en">
                <a:solidFill>
                  <a:schemeClr val="dk1"/>
                </a:solidFill>
              </a:rPr>
              <a:t>Cannot read encrypted traffic</a:t>
            </a:r>
            <a:r>
              <a:rPr b="1" lang="en">
                <a:solidFill>
                  <a:schemeClr val="dk1"/>
                </a:solidFill>
              </a:rPr>
              <a:t>.</a:t>
            </a:r>
            <a:endParaRPr/>
          </a:p>
        </p:txBody>
      </p:sp>
      <p:sp>
        <p:nvSpPr>
          <p:cNvPr id="2601" name="Google Shape;2601;p142"/>
          <p:cNvSpPr txBox="1"/>
          <p:nvPr>
            <p:ph idx="4" type="subTitle"/>
          </p:nvPr>
        </p:nvSpPr>
        <p:spPr>
          <a:xfrm>
            <a:off x="-12180" y="2004950"/>
            <a:ext cx="8795100" cy="606900"/>
          </a:xfrm>
          <a:prstGeom prst="rect">
            <a:avLst/>
          </a:prstGeom>
        </p:spPr>
        <p:txBody>
          <a:bodyPr anchorCtr="0" anchor="ctr" bIns="91425" lIns="1554475" spcFirstLastPara="1" rIns="0" wrap="square" tIns="91425">
            <a:noAutofit/>
          </a:bodyPr>
          <a:lstStyle/>
          <a:p>
            <a:pPr indent="0" lvl="0" marL="0" rtl="0" algn="l">
              <a:lnSpc>
                <a:spcPct val="100000"/>
              </a:lnSpc>
              <a:spcBef>
                <a:spcPts val="0"/>
              </a:spcBef>
              <a:spcAft>
                <a:spcPts val="0"/>
              </a:spcAft>
              <a:buNone/>
            </a:pPr>
            <a:r>
              <a:rPr lang="en">
                <a:solidFill>
                  <a:schemeClr val="dk1"/>
                </a:solidFill>
              </a:rPr>
              <a:t>Powerful hardware and CPU requirements mean higher costs.</a:t>
            </a:r>
            <a:endParaRPr/>
          </a:p>
        </p:txBody>
      </p:sp>
      <p:sp>
        <p:nvSpPr>
          <p:cNvPr id="2602" name="Google Shape;2602;p142"/>
          <p:cNvSpPr txBox="1"/>
          <p:nvPr>
            <p:ph idx="5" type="subTitle"/>
          </p:nvPr>
        </p:nvSpPr>
        <p:spPr>
          <a:xfrm>
            <a:off x="-405" y="2695275"/>
            <a:ext cx="8795100" cy="606900"/>
          </a:xfrm>
          <a:prstGeom prst="rect">
            <a:avLst/>
          </a:prstGeom>
        </p:spPr>
        <p:txBody>
          <a:bodyPr anchorCtr="0" anchor="ctr" bIns="91425" lIns="1554475" spcFirstLastPara="1" rIns="0" wrap="square" tIns="91425">
            <a:noAutofit/>
          </a:bodyPr>
          <a:lstStyle/>
          <a:p>
            <a:pPr indent="0" lvl="0" marL="0" rtl="0" algn="l">
              <a:lnSpc>
                <a:spcPct val="100000"/>
              </a:lnSpc>
              <a:spcBef>
                <a:spcPts val="0"/>
              </a:spcBef>
              <a:spcAft>
                <a:spcPts val="0"/>
              </a:spcAft>
              <a:buNone/>
            </a:pPr>
            <a:r>
              <a:rPr lang="en">
                <a:solidFill>
                  <a:schemeClr val="dk1"/>
                </a:solidFill>
              </a:rPr>
              <a:t>D</a:t>
            </a:r>
            <a:r>
              <a:rPr lang="en">
                <a:solidFill>
                  <a:schemeClr val="dk1"/>
                </a:solidFill>
              </a:rPr>
              <a:t>ifficulty reading radio transmissions, meaning attackers can use mobile radio communications to obfuscate attacks. </a:t>
            </a:r>
            <a:endParaRPr/>
          </a:p>
        </p:txBody>
      </p:sp>
      <p:sp>
        <p:nvSpPr>
          <p:cNvPr id="2603" name="Google Shape;2603;p142"/>
          <p:cNvSpPr txBox="1"/>
          <p:nvPr>
            <p:ph idx="6" type="subTitle"/>
          </p:nvPr>
        </p:nvSpPr>
        <p:spPr>
          <a:xfrm>
            <a:off x="-12300" y="3385575"/>
            <a:ext cx="8795100" cy="606900"/>
          </a:xfrm>
          <a:prstGeom prst="rect">
            <a:avLst/>
          </a:prstGeom>
        </p:spPr>
        <p:txBody>
          <a:bodyPr anchorCtr="0" anchor="ctr" bIns="91425" lIns="1554475" spcFirstLastPara="1" rIns="0" wrap="square" tIns="91425">
            <a:noAutofit/>
          </a:bodyPr>
          <a:lstStyle/>
          <a:p>
            <a:pPr indent="0" lvl="0" marL="0" rtl="0" algn="l">
              <a:lnSpc>
                <a:spcPct val="100000"/>
              </a:lnSpc>
              <a:spcBef>
                <a:spcPts val="0"/>
              </a:spcBef>
              <a:spcAft>
                <a:spcPts val="0"/>
              </a:spcAft>
              <a:buNone/>
            </a:pPr>
            <a:r>
              <a:rPr lang="en">
                <a:solidFill>
                  <a:schemeClr val="dk1"/>
                </a:solidFill>
              </a:rPr>
              <a:t>NSM is an invasive process that monitors and records all network data. </a:t>
            </a:r>
            <a:endParaRPr/>
          </a:p>
        </p:txBody>
      </p:sp>
      <p:sp>
        <p:nvSpPr>
          <p:cNvPr id="2604" name="Google Shape;2604;p142"/>
          <p:cNvSpPr txBox="1"/>
          <p:nvPr>
            <p:ph idx="7" type="subTitle"/>
          </p:nvPr>
        </p:nvSpPr>
        <p:spPr>
          <a:xfrm>
            <a:off x="-501" y="4078300"/>
            <a:ext cx="8795100" cy="606900"/>
          </a:xfrm>
          <a:prstGeom prst="rect">
            <a:avLst/>
          </a:prstGeom>
        </p:spPr>
        <p:txBody>
          <a:bodyPr anchorCtr="0" anchor="ctr" bIns="91425" lIns="1554475" spcFirstLastPara="1" rIns="0" wrap="square" tIns="91425">
            <a:noAutofit/>
          </a:bodyPr>
          <a:lstStyle/>
          <a:p>
            <a:pPr indent="0" lvl="0" marL="0" rtl="0" algn="l">
              <a:spcBef>
                <a:spcPts val="0"/>
              </a:spcBef>
              <a:spcAft>
                <a:spcPts val="0"/>
              </a:spcAft>
              <a:buNone/>
            </a:pPr>
            <a:r>
              <a:rPr lang="en">
                <a:solidFill>
                  <a:schemeClr val="dk1"/>
                </a:solidFill>
              </a:rPr>
              <a:t>Placement of an NSM can be limited at certain areas of the network. </a:t>
            </a:r>
            <a:endParaRPr/>
          </a:p>
        </p:txBody>
      </p:sp>
      <p:sp>
        <p:nvSpPr>
          <p:cNvPr id="2605" name="Google Shape;2605;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606" name="Google Shape;2606;p142"/>
          <p:cNvPicPr preferRelativeResize="0"/>
          <p:nvPr/>
        </p:nvPicPr>
        <p:blipFill rotWithShape="1">
          <a:blip r:embed="rId3">
            <a:alphaModFix/>
          </a:blip>
          <a:srcRect b="0" l="50389" r="8996" t="0"/>
          <a:stretch/>
        </p:blipFill>
        <p:spPr>
          <a:xfrm>
            <a:off x="5840950" y="-815850"/>
            <a:ext cx="3303049" cy="35722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FD"/>
        </a:solidFill>
      </p:bgPr>
    </p:bg>
    <p:spTree>
      <p:nvGrpSpPr>
        <p:cNvPr id="2610" name="Shape 2610"/>
        <p:cNvGrpSpPr/>
        <p:nvPr/>
      </p:nvGrpSpPr>
      <p:grpSpPr>
        <a:xfrm>
          <a:off x="0" y="0"/>
          <a:ext cx="0" cy="0"/>
          <a:chOff x="0" y="0"/>
          <a:chExt cx="0" cy="0"/>
        </a:xfrm>
      </p:grpSpPr>
      <p:sp>
        <p:nvSpPr>
          <p:cNvPr id="2611" name="Google Shape;2611;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NSM Stages and Processes </a:t>
            </a:r>
            <a:endParaRPr>
              <a:solidFill>
                <a:schemeClr val="dk1"/>
              </a:solidFill>
            </a:endParaRPr>
          </a:p>
          <a:p>
            <a:pPr indent="0" lvl="0" marL="0" rtl="0" algn="l">
              <a:spcBef>
                <a:spcPts val="0"/>
              </a:spcBef>
              <a:spcAft>
                <a:spcPts val="0"/>
              </a:spcAft>
              <a:buNone/>
            </a:pPr>
            <a:r>
              <a:t/>
            </a:r>
            <a:endParaRPr/>
          </a:p>
        </p:txBody>
      </p:sp>
      <p:sp>
        <p:nvSpPr>
          <p:cNvPr id="2612" name="Google Shape;2612;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NSM operates in two stages, each involving two processes: </a:t>
            </a:r>
            <a:endParaRPr>
              <a:solidFill>
                <a:schemeClr val="dk1"/>
              </a:solidFill>
            </a:endParaRPr>
          </a:p>
          <a:p>
            <a:pPr indent="0" lvl="0" marL="0" rtl="0" algn="l">
              <a:spcBef>
                <a:spcPts val="0"/>
              </a:spcBef>
              <a:spcAft>
                <a:spcPts val="0"/>
              </a:spcAft>
              <a:buNone/>
            </a:pPr>
            <a:r>
              <a:t/>
            </a:r>
            <a:endParaRPr/>
          </a:p>
        </p:txBody>
      </p:sp>
      <p:sp>
        <p:nvSpPr>
          <p:cNvPr id="2613" name="Google Shape;2613;p1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14" name="Google Shape;2614;p143"/>
          <p:cNvSpPr txBox="1"/>
          <p:nvPr>
            <p:ph idx="3" type="subTitle"/>
          </p:nvPr>
        </p:nvSpPr>
        <p:spPr>
          <a:xfrm>
            <a:off x="583900" y="2135850"/>
            <a:ext cx="4006500" cy="13407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2000"/>
              <a:t>An alert is generated in </a:t>
            </a:r>
            <a:r>
              <a:rPr lang="en" sz="2000"/>
              <a:t>the </a:t>
            </a:r>
            <a:r>
              <a:rPr lang="en" sz="2000"/>
              <a:t>Sguil analyst console.</a:t>
            </a:r>
            <a:endParaRPr sz="2000"/>
          </a:p>
        </p:txBody>
      </p:sp>
      <p:sp>
        <p:nvSpPr>
          <p:cNvPr id="2615" name="Google Shape;2615;p143"/>
          <p:cNvSpPr txBox="1"/>
          <p:nvPr>
            <p:ph idx="5" type="subTitle"/>
          </p:nvPr>
        </p:nvSpPr>
        <p:spPr>
          <a:xfrm>
            <a:off x="5134925" y="2137035"/>
            <a:ext cx="3630300" cy="13407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2000"/>
              <a:t>A security team responds to a security incident.</a:t>
            </a:r>
            <a:endParaRPr sz="2000"/>
          </a:p>
        </p:txBody>
      </p:sp>
      <p:sp>
        <p:nvSpPr>
          <p:cNvPr id="2616" name="Google Shape;2616;p143"/>
          <p:cNvSpPr/>
          <p:nvPr/>
        </p:nvSpPr>
        <p:spPr>
          <a:xfrm>
            <a:off x="4456550" y="1206975"/>
            <a:ext cx="369300" cy="3566400"/>
          </a:xfrm>
          <a:prstGeom prst="rect">
            <a:avLst/>
          </a:prstGeom>
          <a:solidFill>
            <a:srgbClr val="EAF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43"/>
          <p:cNvSpPr/>
          <p:nvPr/>
        </p:nvSpPr>
        <p:spPr>
          <a:xfrm>
            <a:off x="1076325" y="1423550"/>
            <a:ext cx="3143100" cy="476100"/>
          </a:xfrm>
          <a:prstGeom prst="roundRect">
            <a:avLst>
              <a:gd fmla="val 16667" name="adj"/>
            </a:avLst>
          </a:prstGeom>
          <a:solidFill>
            <a:srgbClr val="CC0000"/>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Clr>
                <a:schemeClr val="dk1"/>
              </a:buClr>
              <a:buSzPts val="1100"/>
              <a:buFont typeface="Arial"/>
              <a:buNone/>
            </a:pPr>
            <a:r>
              <a:rPr lang="en" sz="1800">
                <a:solidFill>
                  <a:srgbClr val="FFFFFF"/>
                </a:solidFill>
                <a:latin typeface="Roboto Medium"/>
                <a:ea typeface="Roboto Medium"/>
                <a:cs typeface="Roboto Medium"/>
                <a:sym typeface="Roboto Medium"/>
              </a:rPr>
              <a:t>Detection</a:t>
            </a:r>
            <a:endParaRPr>
              <a:solidFill>
                <a:srgbClr val="FFFFFF"/>
              </a:solidFill>
              <a:latin typeface="Roboto Medium"/>
              <a:ea typeface="Roboto Medium"/>
              <a:cs typeface="Roboto Medium"/>
              <a:sym typeface="Roboto Medium"/>
            </a:endParaRPr>
          </a:p>
        </p:txBody>
      </p:sp>
      <p:sp>
        <p:nvSpPr>
          <p:cNvPr id="2618" name="Google Shape;2618;p143"/>
          <p:cNvSpPr/>
          <p:nvPr/>
        </p:nvSpPr>
        <p:spPr>
          <a:xfrm>
            <a:off x="5555425" y="1425800"/>
            <a:ext cx="3143100" cy="476100"/>
          </a:xfrm>
          <a:prstGeom prst="roundRect">
            <a:avLst>
              <a:gd fmla="val 16667" name="adj"/>
            </a:avLst>
          </a:prstGeom>
          <a:solidFill>
            <a:srgbClr val="6AA84F"/>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Clr>
                <a:schemeClr val="dk1"/>
              </a:buClr>
              <a:buSzPts val="1100"/>
              <a:buFont typeface="Arial"/>
              <a:buNone/>
            </a:pPr>
            <a:r>
              <a:rPr lang="en" sz="1800">
                <a:solidFill>
                  <a:srgbClr val="F3F3F3"/>
                </a:solidFill>
                <a:latin typeface="Roboto Medium"/>
                <a:ea typeface="Roboto Medium"/>
                <a:cs typeface="Roboto Medium"/>
                <a:sym typeface="Roboto Medium"/>
              </a:rPr>
              <a:t>Response</a:t>
            </a:r>
            <a:endParaRPr>
              <a:solidFill>
                <a:srgbClr val="F3F3F3"/>
              </a:solidFill>
              <a:latin typeface="Roboto Medium"/>
              <a:ea typeface="Roboto Medium"/>
              <a:cs typeface="Roboto Medium"/>
              <a:sym typeface="Roboto Medium"/>
            </a:endParaRPr>
          </a:p>
        </p:txBody>
      </p:sp>
      <p:pic>
        <p:nvPicPr>
          <p:cNvPr id="2619" name="Google Shape;2619;p143"/>
          <p:cNvPicPr preferRelativeResize="0"/>
          <p:nvPr/>
        </p:nvPicPr>
        <p:blipFill>
          <a:blip r:embed="rId3">
            <a:alphaModFix amt="39000"/>
          </a:blip>
          <a:stretch>
            <a:fillRect/>
          </a:stretch>
        </p:blipFill>
        <p:spPr>
          <a:xfrm>
            <a:off x="4555425" y="1040775"/>
            <a:ext cx="284825" cy="3997948"/>
          </a:xfrm>
          <a:prstGeom prst="rect">
            <a:avLst/>
          </a:prstGeom>
          <a:noFill/>
          <a:ln>
            <a:noFill/>
          </a:ln>
        </p:spPr>
      </p:pic>
      <p:grpSp>
        <p:nvGrpSpPr>
          <p:cNvPr id="2620" name="Google Shape;2620;p143"/>
          <p:cNvGrpSpPr/>
          <p:nvPr/>
        </p:nvGrpSpPr>
        <p:grpSpPr>
          <a:xfrm>
            <a:off x="457206" y="1421303"/>
            <a:ext cx="533372" cy="533480"/>
            <a:chOff x="457200" y="1378813"/>
            <a:chExt cx="695400" cy="695450"/>
          </a:xfrm>
        </p:grpSpPr>
        <p:sp>
          <p:nvSpPr>
            <p:cNvPr id="2621" name="Google Shape;2621;p14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22" name="Google Shape;2622;p14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23" name="Google Shape;2623;p143"/>
          <p:cNvGrpSpPr/>
          <p:nvPr/>
        </p:nvGrpSpPr>
        <p:grpSpPr>
          <a:xfrm>
            <a:off x="4936306" y="1423553"/>
            <a:ext cx="533372" cy="533480"/>
            <a:chOff x="457200" y="1378813"/>
            <a:chExt cx="695400" cy="695450"/>
          </a:xfrm>
        </p:grpSpPr>
        <p:sp>
          <p:nvSpPr>
            <p:cNvPr id="2624" name="Google Shape;2624;p143"/>
            <p:cNvSpPr/>
            <p:nvPr/>
          </p:nvSpPr>
          <p:spPr>
            <a:xfrm>
              <a:off x="457200" y="1378813"/>
              <a:ext cx="695400" cy="6213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25" name="Google Shape;2625;p143"/>
            <p:cNvSpPr/>
            <p:nvPr/>
          </p:nvSpPr>
          <p:spPr>
            <a:xfrm rot="10800000">
              <a:off x="634726" y="1885638"/>
              <a:ext cx="340325" cy="188625"/>
            </a:xfrm>
            <a:prstGeom prst="flowChartExtra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FD"/>
        </a:solidFill>
      </p:bgPr>
    </p:bg>
    <p:spTree>
      <p:nvGrpSpPr>
        <p:cNvPr id="2629" name="Shape 2629"/>
        <p:cNvGrpSpPr/>
        <p:nvPr/>
      </p:nvGrpSpPr>
      <p:grpSpPr>
        <a:xfrm>
          <a:off x="0" y="0"/>
          <a:ext cx="0" cy="0"/>
          <a:chOff x="0" y="0"/>
          <a:chExt cx="0" cy="0"/>
        </a:xfrm>
      </p:grpSpPr>
      <p:sp>
        <p:nvSpPr>
          <p:cNvPr id="2630" name="Google Shape;2630;p144"/>
          <p:cNvSpPr/>
          <p:nvPr/>
        </p:nvSpPr>
        <p:spPr>
          <a:xfrm>
            <a:off x="7883113" y="2739300"/>
            <a:ext cx="849900" cy="364800"/>
          </a:xfrm>
          <a:prstGeom prst="rightArrow">
            <a:avLst>
              <a:gd fmla="val 50000" name="adj1"/>
              <a:gd fmla="val 50000" name="adj2"/>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44"/>
          <p:cNvSpPr/>
          <p:nvPr/>
        </p:nvSpPr>
        <p:spPr>
          <a:xfrm>
            <a:off x="3215500" y="2739300"/>
            <a:ext cx="849900" cy="364800"/>
          </a:xfrm>
          <a:prstGeom prst="rightArrow">
            <a:avLst>
              <a:gd fmla="val 50000" name="adj1"/>
              <a:gd fmla="val 50000" name="adj2"/>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44"/>
          <p:cNvSpPr/>
          <p:nvPr/>
        </p:nvSpPr>
        <p:spPr>
          <a:xfrm flipH="1">
            <a:off x="5098958" y="1439900"/>
            <a:ext cx="3026700" cy="2731200"/>
          </a:xfrm>
          <a:prstGeom prst="round2DiagRect">
            <a:avLst>
              <a:gd fmla="val 7933"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NSM Stages and Processes </a:t>
            </a:r>
            <a:endParaRPr/>
          </a:p>
        </p:txBody>
      </p:sp>
      <p:sp>
        <p:nvSpPr>
          <p:cNvPr id="2634" name="Google Shape;2634;p144"/>
          <p:cNvSpPr txBox="1"/>
          <p:nvPr>
            <p:ph idx="1" type="subTitle"/>
          </p:nvPr>
        </p:nvSpPr>
        <p:spPr>
          <a:xfrm>
            <a:off x="1739375" y="752175"/>
            <a:ext cx="6969900" cy="3648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t>An alert is generated in the Sguil analyst console.</a:t>
            </a:r>
            <a:endParaRPr/>
          </a:p>
        </p:txBody>
      </p:sp>
      <p:sp>
        <p:nvSpPr>
          <p:cNvPr id="2635" name="Google Shape;2635;p14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636" name="Google Shape;2636;p144"/>
          <p:cNvSpPr/>
          <p:nvPr/>
        </p:nvSpPr>
        <p:spPr>
          <a:xfrm flipH="1">
            <a:off x="442170" y="1439900"/>
            <a:ext cx="3026700" cy="2731200"/>
          </a:xfrm>
          <a:prstGeom prst="round2DiagRect">
            <a:avLst>
              <a:gd fmla="val 7933"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44"/>
          <p:cNvSpPr txBox="1"/>
          <p:nvPr/>
        </p:nvSpPr>
        <p:spPr>
          <a:xfrm>
            <a:off x="673950" y="1426275"/>
            <a:ext cx="2541600" cy="744000"/>
          </a:xfrm>
          <a:prstGeom prst="rect">
            <a:avLst/>
          </a:prstGeom>
          <a:noFill/>
          <a:ln>
            <a:noFill/>
          </a:ln>
        </p:spPr>
        <p:txBody>
          <a:bodyPr anchorCtr="0" anchor="t" bIns="0" lIns="0" spcFirstLastPara="1" rIns="0" wrap="square" tIns="91425">
            <a:noAutofit/>
          </a:bodyPr>
          <a:lstStyle/>
          <a:p>
            <a:pPr indent="0" lvl="0" marL="0" rtl="0" algn="ctr">
              <a:spcBef>
                <a:spcPts val="0"/>
              </a:spcBef>
              <a:spcAft>
                <a:spcPts val="800"/>
              </a:spcAft>
              <a:buNone/>
            </a:pPr>
            <a:r>
              <a:rPr b="1" lang="en" sz="1600">
                <a:solidFill>
                  <a:srgbClr val="CC0000"/>
                </a:solidFill>
                <a:latin typeface="Roboto"/>
                <a:ea typeface="Roboto"/>
                <a:cs typeface="Roboto"/>
                <a:sym typeface="Roboto"/>
              </a:rPr>
              <a:t>Collection</a:t>
            </a:r>
            <a:br>
              <a:rPr b="1" lang="en">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The event is observed and the data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is stored in the form of a PCAP file.</a:t>
            </a:r>
            <a:endParaRPr b="1" sz="1200">
              <a:solidFill>
                <a:srgbClr val="0097A7"/>
              </a:solidFill>
              <a:latin typeface="Roboto"/>
              <a:ea typeface="Roboto"/>
              <a:cs typeface="Roboto"/>
              <a:sym typeface="Roboto"/>
            </a:endParaRPr>
          </a:p>
        </p:txBody>
      </p:sp>
      <p:sp>
        <p:nvSpPr>
          <p:cNvPr id="2638" name="Google Shape;2638;p144"/>
          <p:cNvSpPr txBox="1"/>
          <p:nvPr/>
        </p:nvSpPr>
        <p:spPr>
          <a:xfrm>
            <a:off x="1116100" y="4276250"/>
            <a:ext cx="1657200" cy="20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Event observed/stored</a:t>
            </a:r>
            <a:endParaRPr sz="1200">
              <a:latin typeface="Roboto Medium"/>
              <a:ea typeface="Roboto Medium"/>
              <a:cs typeface="Roboto Medium"/>
              <a:sym typeface="Roboto Medium"/>
            </a:endParaRPr>
          </a:p>
        </p:txBody>
      </p:sp>
      <p:sp>
        <p:nvSpPr>
          <p:cNvPr id="2639" name="Google Shape;2639;p144"/>
          <p:cNvSpPr txBox="1"/>
          <p:nvPr/>
        </p:nvSpPr>
        <p:spPr>
          <a:xfrm>
            <a:off x="4130250" y="4276250"/>
            <a:ext cx="978900" cy="203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Identification</a:t>
            </a:r>
            <a:endParaRPr sz="1200">
              <a:latin typeface="Roboto Medium"/>
              <a:ea typeface="Roboto Medium"/>
              <a:cs typeface="Roboto Medium"/>
              <a:sym typeface="Roboto Medium"/>
            </a:endParaRPr>
          </a:p>
        </p:txBody>
      </p:sp>
      <p:sp>
        <p:nvSpPr>
          <p:cNvPr id="2640" name="Google Shape;2640;p144"/>
          <p:cNvSpPr txBox="1"/>
          <p:nvPr/>
        </p:nvSpPr>
        <p:spPr>
          <a:xfrm>
            <a:off x="6221575" y="4276250"/>
            <a:ext cx="781500" cy="20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Validation</a:t>
            </a:r>
            <a:endParaRPr sz="1200">
              <a:latin typeface="Roboto Medium"/>
              <a:ea typeface="Roboto Medium"/>
              <a:cs typeface="Roboto Medium"/>
              <a:sym typeface="Roboto Medium"/>
            </a:endParaRPr>
          </a:p>
        </p:txBody>
      </p:sp>
      <p:sp>
        <p:nvSpPr>
          <p:cNvPr id="2641" name="Google Shape;2641;p144"/>
          <p:cNvSpPr txBox="1"/>
          <p:nvPr/>
        </p:nvSpPr>
        <p:spPr>
          <a:xfrm>
            <a:off x="7842775" y="4276250"/>
            <a:ext cx="781500" cy="20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Document</a:t>
            </a:r>
            <a:endParaRPr sz="1200">
              <a:latin typeface="Roboto Medium"/>
              <a:ea typeface="Roboto Medium"/>
              <a:cs typeface="Roboto Medium"/>
              <a:sym typeface="Roboto Medium"/>
            </a:endParaRPr>
          </a:p>
        </p:txBody>
      </p:sp>
      <p:sp>
        <p:nvSpPr>
          <p:cNvPr id="2642" name="Google Shape;2642;p144"/>
          <p:cNvSpPr txBox="1"/>
          <p:nvPr/>
        </p:nvSpPr>
        <p:spPr>
          <a:xfrm>
            <a:off x="5225913" y="1426275"/>
            <a:ext cx="2756100" cy="744000"/>
          </a:xfrm>
          <a:prstGeom prst="rect">
            <a:avLst/>
          </a:prstGeom>
          <a:noFill/>
          <a:ln>
            <a:noFill/>
          </a:ln>
        </p:spPr>
        <p:txBody>
          <a:bodyPr anchorCtr="0" anchor="t" bIns="0" lIns="0" spcFirstLastPara="1" rIns="0" wrap="square" tIns="91425">
            <a:noAutofit/>
          </a:bodyPr>
          <a:lstStyle/>
          <a:p>
            <a:pPr indent="0" lvl="0" marL="0" rtl="0" algn="ctr">
              <a:spcBef>
                <a:spcPts val="0"/>
              </a:spcBef>
              <a:spcAft>
                <a:spcPts val="800"/>
              </a:spcAft>
              <a:buNone/>
            </a:pPr>
            <a:r>
              <a:rPr b="1" lang="en" sz="1600">
                <a:solidFill>
                  <a:srgbClr val="CC0000"/>
                </a:solidFill>
                <a:latin typeface="Roboto"/>
                <a:ea typeface="Roboto"/>
                <a:cs typeface="Roboto"/>
                <a:sym typeface="Roboto"/>
              </a:rPr>
              <a:t>Analysis</a:t>
            </a:r>
            <a:br>
              <a:rPr b="1" lang="en">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The alert data is identified, validated, documented, and categorized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according to its threat level.</a:t>
            </a:r>
            <a:endParaRPr b="1">
              <a:solidFill>
                <a:srgbClr val="365C8B"/>
              </a:solidFill>
              <a:latin typeface="Roboto"/>
              <a:ea typeface="Roboto"/>
              <a:cs typeface="Roboto"/>
              <a:sym typeface="Roboto"/>
            </a:endParaRPr>
          </a:p>
        </p:txBody>
      </p:sp>
      <p:cxnSp>
        <p:nvCxnSpPr>
          <p:cNvPr id="2643" name="Google Shape;2643;p144"/>
          <p:cNvCxnSpPr/>
          <p:nvPr/>
        </p:nvCxnSpPr>
        <p:spPr>
          <a:xfrm>
            <a:off x="3095500" y="4377950"/>
            <a:ext cx="523800" cy="0"/>
          </a:xfrm>
          <a:prstGeom prst="straightConnector1">
            <a:avLst/>
          </a:prstGeom>
          <a:noFill/>
          <a:ln cap="flat" cmpd="sng" w="19050">
            <a:solidFill>
              <a:schemeClr val="dk2"/>
            </a:solidFill>
            <a:prstDash val="solid"/>
            <a:round/>
            <a:headEnd len="med" w="med" type="none"/>
            <a:tailEnd len="med" w="med" type="triangle"/>
          </a:ln>
        </p:spPr>
      </p:cxnSp>
      <p:cxnSp>
        <p:nvCxnSpPr>
          <p:cNvPr id="2644" name="Google Shape;2644;p144"/>
          <p:cNvCxnSpPr/>
          <p:nvPr/>
        </p:nvCxnSpPr>
        <p:spPr>
          <a:xfrm>
            <a:off x="5403463" y="4377950"/>
            <a:ext cx="523800" cy="0"/>
          </a:xfrm>
          <a:prstGeom prst="straightConnector1">
            <a:avLst/>
          </a:prstGeom>
          <a:noFill/>
          <a:ln cap="flat" cmpd="sng" w="19050">
            <a:solidFill>
              <a:schemeClr val="dk2"/>
            </a:solidFill>
            <a:prstDash val="solid"/>
            <a:round/>
            <a:headEnd len="med" w="med" type="none"/>
            <a:tailEnd len="med" w="med" type="triangle"/>
          </a:ln>
        </p:spPr>
      </p:cxnSp>
      <p:cxnSp>
        <p:nvCxnSpPr>
          <p:cNvPr id="2645" name="Google Shape;2645;p144"/>
          <p:cNvCxnSpPr/>
          <p:nvPr/>
        </p:nvCxnSpPr>
        <p:spPr>
          <a:xfrm>
            <a:off x="7112650" y="4377950"/>
            <a:ext cx="523800" cy="0"/>
          </a:xfrm>
          <a:prstGeom prst="straightConnector1">
            <a:avLst/>
          </a:prstGeom>
          <a:noFill/>
          <a:ln cap="flat" cmpd="sng" w="19050">
            <a:solidFill>
              <a:schemeClr val="dk2"/>
            </a:solidFill>
            <a:prstDash val="solid"/>
            <a:round/>
            <a:headEnd len="med" w="med" type="none"/>
            <a:tailEnd len="med" w="med" type="triangle"/>
          </a:ln>
        </p:spPr>
      </p:cxnSp>
      <p:cxnSp>
        <p:nvCxnSpPr>
          <p:cNvPr id="2646" name="Google Shape;2646;p144"/>
          <p:cNvCxnSpPr/>
          <p:nvPr/>
        </p:nvCxnSpPr>
        <p:spPr>
          <a:xfrm>
            <a:off x="6518125" y="4467350"/>
            <a:ext cx="0" cy="364800"/>
          </a:xfrm>
          <a:prstGeom prst="straightConnector1">
            <a:avLst/>
          </a:prstGeom>
          <a:noFill/>
          <a:ln cap="flat" cmpd="sng" w="19050">
            <a:solidFill>
              <a:schemeClr val="dk2"/>
            </a:solidFill>
            <a:prstDash val="solid"/>
            <a:round/>
            <a:headEnd len="med" w="med" type="none"/>
            <a:tailEnd len="med" w="med" type="triangle"/>
          </a:ln>
        </p:spPr>
      </p:cxnSp>
      <p:sp>
        <p:nvSpPr>
          <p:cNvPr id="2647" name="Google Shape;2647;p144"/>
          <p:cNvSpPr/>
          <p:nvPr/>
        </p:nvSpPr>
        <p:spPr>
          <a:xfrm>
            <a:off x="266200" y="4877300"/>
            <a:ext cx="8689800" cy="79800"/>
          </a:xfrm>
          <a:prstGeom prst="rect">
            <a:avLst/>
          </a:prstGeom>
          <a:solidFill>
            <a:srgbClr val="EAF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8" name="Google Shape;2648;p144"/>
          <p:cNvCxnSpPr/>
          <p:nvPr/>
        </p:nvCxnSpPr>
        <p:spPr>
          <a:xfrm rot="10800000">
            <a:off x="6732800" y="4467350"/>
            <a:ext cx="0" cy="364800"/>
          </a:xfrm>
          <a:prstGeom prst="straightConnector1">
            <a:avLst/>
          </a:prstGeom>
          <a:noFill/>
          <a:ln cap="flat" cmpd="sng" w="19050">
            <a:solidFill>
              <a:schemeClr val="dk2"/>
            </a:solidFill>
            <a:prstDash val="solid"/>
            <a:round/>
            <a:headEnd len="med" w="med" type="none"/>
            <a:tailEnd len="med" w="med" type="triangle"/>
          </a:ln>
        </p:spPr>
      </p:cxnSp>
      <p:sp>
        <p:nvSpPr>
          <p:cNvPr id="2649" name="Google Shape;2649;p144"/>
          <p:cNvSpPr txBox="1"/>
          <p:nvPr/>
        </p:nvSpPr>
        <p:spPr>
          <a:xfrm>
            <a:off x="5856975" y="4848700"/>
            <a:ext cx="1494000" cy="20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Request more data</a:t>
            </a:r>
            <a:endParaRPr sz="1200">
              <a:latin typeface="Roboto Medium"/>
              <a:ea typeface="Roboto Medium"/>
              <a:cs typeface="Roboto Medium"/>
              <a:sym typeface="Roboto Medium"/>
            </a:endParaRPr>
          </a:p>
        </p:txBody>
      </p:sp>
      <p:sp>
        <p:nvSpPr>
          <p:cNvPr id="2650" name="Google Shape;2650;p144"/>
          <p:cNvSpPr txBox="1"/>
          <p:nvPr/>
        </p:nvSpPr>
        <p:spPr>
          <a:xfrm>
            <a:off x="673900" y="2221825"/>
            <a:ext cx="2541600" cy="318000"/>
          </a:xfrm>
          <a:prstGeom prst="rect">
            <a:avLst/>
          </a:prstGeom>
          <a:solidFill>
            <a:srgbClr val="CC0000"/>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None/>
            </a:pPr>
            <a:r>
              <a:rPr lang="en">
                <a:solidFill>
                  <a:srgbClr val="FFFFFF"/>
                </a:solidFill>
                <a:latin typeface="Roboto Medium"/>
                <a:ea typeface="Roboto Medium"/>
                <a:cs typeface="Roboto Medium"/>
                <a:sym typeface="Roboto Medium"/>
              </a:rPr>
              <a:t>Host data</a:t>
            </a:r>
            <a:endParaRPr>
              <a:solidFill>
                <a:srgbClr val="FFFFFF"/>
              </a:solidFill>
              <a:latin typeface="Roboto Medium"/>
              <a:ea typeface="Roboto Medium"/>
              <a:cs typeface="Roboto Medium"/>
              <a:sym typeface="Roboto Medium"/>
            </a:endParaRPr>
          </a:p>
        </p:txBody>
      </p:sp>
      <p:sp>
        <p:nvSpPr>
          <p:cNvPr id="2651" name="Google Shape;2651;p144"/>
          <p:cNvSpPr txBox="1"/>
          <p:nvPr/>
        </p:nvSpPr>
        <p:spPr>
          <a:xfrm>
            <a:off x="673900" y="2580938"/>
            <a:ext cx="2541600" cy="318000"/>
          </a:xfrm>
          <a:prstGeom prst="rect">
            <a:avLst/>
          </a:prstGeom>
          <a:solidFill>
            <a:srgbClr val="CC0000"/>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Clr>
                <a:schemeClr val="dk1"/>
              </a:buClr>
              <a:buSzPts val="1100"/>
              <a:buFont typeface="Arial"/>
              <a:buNone/>
            </a:pPr>
            <a:r>
              <a:rPr lang="en">
                <a:solidFill>
                  <a:srgbClr val="FFFFFF"/>
                </a:solidFill>
                <a:latin typeface="Roboto Medium"/>
                <a:ea typeface="Roboto Medium"/>
                <a:cs typeface="Roboto Medium"/>
                <a:sym typeface="Roboto Medium"/>
              </a:rPr>
              <a:t>Net data</a:t>
            </a:r>
            <a:endParaRPr>
              <a:solidFill>
                <a:srgbClr val="FFFFFF"/>
              </a:solidFill>
              <a:latin typeface="Roboto Medium"/>
              <a:ea typeface="Roboto Medium"/>
              <a:cs typeface="Roboto Medium"/>
              <a:sym typeface="Roboto Medium"/>
            </a:endParaRPr>
          </a:p>
        </p:txBody>
      </p:sp>
      <p:sp>
        <p:nvSpPr>
          <p:cNvPr id="2652" name="Google Shape;2652;p144"/>
          <p:cNvSpPr txBox="1"/>
          <p:nvPr/>
        </p:nvSpPr>
        <p:spPr>
          <a:xfrm>
            <a:off x="673900" y="2940052"/>
            <a:ext cx="2541600" cy="318000"/>
          </a:xfrm>
          <a:prstGeom prst="rect">
            <a:avLst/>
          </a:prstGeom>
          <a:solidFill>
            <a:srgbClr val="CC0000"/>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Clr>
                <a:schemeClr val="dk1"/>
              </a:buClr>
              <a:buSzPts val="1100"/>
              <a:buFont typeface="Arial"/>
              <a:buNone/>
            </a:pPr>
            <a:r>
              <a:rPr lang="en">
                <a:solidFill>
                  <a:srgbClr val="FFFFFF"/>
                </a:solidFill>
                <a:latin typeface="Roboto Medium"/>
                <a:ea typeface="Roboto Medium"/>
                <a:cs typeface="Roboto Medium"/>
                <a:sym typeface="Roboto Medium"/>
              </a:rPr>
              <a:t>Application logs</a:t>
            </a:r>
            <a:endParaRPr>
              <a:solidFill>
                <a:srgbClr val="FFFFFF"/>
              </a:solidFill>
              <a:latin typeface="Roboto Medium"/>
              <a:ea typeface="Roboto Medium"/>
              <a:cs typeface="Roboto Medium"/>
              <a:sym typeface="Roboto Medium"/>
            </a:endParaRPr>
          </a:p>
        </p:txBody>
      </p:sp>
      <p:sp>
        <p:nvSpPr>
          <p:cNvPr id="2653" name="Google Shape;2653;p144"/>
          <p:cNvSpPr txBox="1"/>
          <p:nvPr/>
        </p:nvSpPr>
        <p:spPr>
          <a:xfrm>
            <a:off x="673900" y="3306658"/>
            <a:ext cx="2541600" cy="318000"/>
          </a:xfrm>
          <a:prstGeom prst="rect">
            <a:avLst/>
          </a:prstGeom>
          <a:solidFill>
            <a:srgbClr val="CC0000"/>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Clr>
                <a:schemeClr val="dk1"/>
              </a:buClr>
              <a:buSzPts val="1100"/>
              <a:buFont typeface="Arial"/>
              <a:buNone/>
            </a:pPr>
            <a:r>
              <a:rPr lang="en">
                <a:solidFill>
                  <a:srgbClr val="FFFFFF"/>
                </a:solidFill>
                <a:latin typeface="Roboto Medium"/>
                <a:ea typeface="Roboto Medium"/>
                <a:cs typeface="Roboto Medium"/>
                <a:sym typeface="Roboto Medium"/>
              </a:rPr>
              <a:t>Data from third party</a:t>
            </a:r>
            <a:endParaRPr>
              <a:solidFill>
                <a:srgbClr val="FFFFFF"/>
              </a:solidFill>
              <a:latin typeface="Roboto Medium"/>
              <a:ea typeface="Roboto Medium"/>
              <a:cs typeface="Roboto Medium"/>
              <a:sym typeface="Roboto Medium"/>
            </a:endParaRPr>
          </a:p>
        </p:txBody>
      </p:sp>
      <p:sp>
        <p:nvSpPr>
          <p:cNvPr id="2654" name="Google Shape;2654;p144"/>
          <p:cNvSpPr txBox="1"/>
          <p:nvPr/>
        </p:nvSpPr>
        <p:spPr>
          <a:xfrm>
            <a:off x="673900" y="3665794"/>
            <a:ext cx="2541600" cy="318000"/>
          </a:xfrm>
          <a:prstGeom prst="rect">
            <a:avLst/>
          </a:prstGeom>
          <a:solidFill>
            <a:srgbClr val="CC0000"/>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Clr>
                <a:schemeClr val="dk1"/>
              </a:buClr>
              <a:buSzPts val="1100"/>
              <a:buFont typeface="Arial"/>
              <a:buNone/>
            </a:pPr>
            <a:r>
              <a:rPr lang="en">
                <a:solidFill>
                  <a:srgbClr val="FFFFFF"/>
                </a:solidFill>
                <a:latin typeface="Roboto Medium"/>
                <a:ea typeface="Roboto Medium"/>
                <a:cs typeface="Roboto Medium"/>
                <a:sym typeface="Roboto Medium"/>
              </a:rPr>
              <a:t>Data from constituent</a:t>
            </a:r>
            <a:endParaRPr>
              <a:solidFill>
                <a:srgbClr val="FFFFFF"/>
              </a:solidFill>
              <a:latin typeface="Roboto Medium"/>
              <a:ea typeface="Roboto Medium"/>
              <a:cs typeface="Roboto Medium"/>
              <a:sym typeface="Roboto Medium"/>
            </a:endParaRPr>
          </a:p>
        </p:txBody>
      </p:sp>
      <p:sp>
        <p:nvSpPr>
          <p:cNvPr id="2655" name="Google Shape;2655;p144"/>
          <p:cNvSpPr txBox="1"/>
          <p:nvPr/>
        </p:nvSpPr>
        <p:spPr>
          <a:xfrm>
            <a:off x="5341513" y="2360275"/>
            <a:ext cx="2541600" cy="766200"/>
          </a:xfrm>
          <a:prstGeom prst="rect">
            <a:avLst/>
          </a:prstGeom>
          <a:solidFill>
            <a:srgbClr val="990000"/>
          </a:solidFill>
          <a:ln>
            <a:noFill/>
          </a:ln>
        </p:spPr>
        <p:txBody>
          <a:bodyPr anchorCtr="0" anchor="t" bIns="91425" lIns="91425" spcFirstLastPara="1" rIns="91425" wrap="square" tIns="137150">
            <a:noAutofit/>
          </a:bodyPr>
          <a:lstStyle/>
          <a:p>
            <a:pPr indent="0" lvl="0" marL="0" rtl="0" algn="ctr">
              <a:lnSpc>
                <a:spcPct val="115000"/>
              </a:lnSpc>
              <a:spcBef>
                <a:spcPts val="0"/>
              </a:spcBef>
              <a:spcAft>
                <a:spcPts val="500"/>
              </a:spcAft>
              <a:buNone/>
            </a:pPr>
            <a:r>
              <a:rPr lang="en">
                <a:solidFill>
                  <a:srgbClr val="FFFFFF"/>
                </a:solidFill>
                <a:latin typeface="Roboto Medium"/>
                <a:ea typeface="Roboto Medium"/>
                <a:cs typeface="Roboto Medium"/>
                <a:sym typeface="Roboto Medium"/>
              </a:rPr>
              <a:t>IOC-centric analysis, </a:t>
            </a:r>
            <a:br>
              <a:rPr lang="en">
                <a:solidFill>
                  <a:srgbClr val="FFFFFF"/>
                </a:solidFill>
                <a:latin typeface="Roboto Medium"/>
                <a:ea typeface="Roboto Medium"/>
                <a:cs typeface="Roboto Medium"/>
                <a:sym typeface="Roboto Medium"/>
              </a:rPr>
            </a:br>
            <a:r>
              <a:rPr lang="en">
                <a:solidFill>
                  <a:srgbClr val="FFFFFF"/>
                </a:solidFill>
                <a:latin typeface="Roboto Medium"/>
                <a:ea typeface="Roboto Medium"/>
                <a:cs typeface="Roboto Medium"/>
                <a:sym typeface="Roboto Medium"/>
              </a:rPr>
              <a:t>or “matching”</a:t>
            </a:r>
            <a:endParaRPr>
              <a:solidFill>
                <a:srgbClr val="FFFFFF"/>
              </a:solidFill>
              <a:latin typeface="Roboto Medium"/>
              <a:ea typeface="Roboto Medium"/>
              <a:cs typeface="Roboto Medium"/>
              <a:sym typeface="Roboto Medium"/>
            </a:endParaRPr>
          </a:p>
        </p:txBody>
      </p:sp>
      <p:sp>
        <p:nvSpPr>
          <p:cNvPr id="2656" name="Google Shape;2656;p144"/>
          <p:cNvSpPr txBox="1"/>
          <p:nvPr/>
        </p:nvSpPr>
        <p:spPr>
          <a:xfrm>
            <a:off x="5341513" y="3217582"/>
            <a:ext cx="2541600" cy="766200"/>
          </a:xfrm>
          <a:prstGeom prst="rect">
            <a:avLst/>
          </a:prstGeom>
          <a:solidFill>
            <a:srgbClr val="990000"/>
          </a:solidFill>
          <a:ln>
            <a:noFill/>
          </a:ln>
        </p:spPr>
        <p:txBody>
          <a:bodyPr anchorCtr="0" anchor="t" bIns="91425" lIns="91425" spcFirstLastPara="1" rIns="91425" wrap="square" tIns="137150">
            <a:noAutofit/>
          </a:bodyPr>
          <a:lstStyle/>
          <a:p>
            <a:pPr indent="0" lvl="0" marL="0" rtl="0" algn="ctr">
              <a:lnSpc>
                <a:spcPct val="115000"/>
              </a:lnSpc>
              <a:spcBef>
                <a:spcPts val="0"/>
              </a:spcBef>
              <a:spcAft>
                <a:spcPts val="500"/>
              </a:spcAft>
              <a:buNone/>
            </a:pPr>
            <a:r>
              <a:rPr lang="en">
                <a:solidFill>
                  <a:srgbClr val="FFFFFF"/>
                </a:solidFill>
                <a:latin typeface="Roboto Medium"/>
                <a:ea typeface="Roboto Medium"/>
                <a:cs typeface="Roboto Medium"/>
                <a:sym typeface="Roboto Medium"/>
              </a:rPr>
              <a:t>IOC-free analysis, </a:t>
            </a:r>
            <a:br>
              <a:rPr lang="en">
                <a:solidFill>
                  <a:srgbClr val="FFFFFF"/>
                </a:solidFill>
                <a:latin typeface="Roboto Medium"/>
                <a:ea typeface="Roboto Medium"/>
                <a:cs typeface="Roboto Medium"/>
                <a:sym typeface="Roboto Medium"/>
              </a:rPr>
            </a:br>
            <a:r>
              <a:rPr lang="en">
                <a:solidFill>
                  <a:srgbClr val="FFFFFF"/>
                </a:solidFill>
                <a:latin typeface="Roboto Medium"/>
                <a:ea typeface="Roboto Medium"/>
                <a:cs typeface="Roboto Medium"/>
                <a:sym typeface="Roboto Medium"/>
              </a:rPr>
              <a:t>or “hunting”</a:t>
            </a:r>
            <a:endParaRPr>
              <a:solidFill>
                <a:srgbClr val="FFFFFF"/>
              </a:solidFill>
              <a:latin typeface="Roboto Medium"/>
              <a:ea typeface="Roboto Medium"/>
              <a:cs typeface="Roboto Medium"/>
              <a:sym typeface="Roboto Medium"/>
            </a:endParaRPr>
          </a:p>
        </p:txBody>
      </p:sp>
      <p:sp>
        <p:nvSpPr>
          <p:cNvPr id="2657" name="Google Shape;2657;p144"/>
          <p:cNvSpPr txBox="1"/>
          <p:nvPr/>
        </p:nvSpPr>
        <p:spPr>
          <a:xfrm>
            <a:off x="4130250" y="2722000"/>
            <a:ext cx="887100" cy="53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Analyst console(s)</a:t>
            </a:r>
            <a:endParaRPr sz="1200">
              <a:latin typeface="Roboto Medium"/>
              <a:ea typeface="Roboto Medium"/>
              <a:cs typeface="Roboto Medium"/>
              <a:sym typeface="Roboto Medium"/>
            </a:endParaRPr>
          </a:p>
        </p:txBody>
      </p:sp>
      <p:sp>
        <p:nvSpPr>
          <p:cNvPr id="2658" name="Google Shape;2658;p144"/>
          <p:cNvSpPr/>
          <p:nvPr/>
        </p:nvSpPr>
        <p:spPr>
          <a:xfrm>
            <a:off x="442175" y="822425"/>
            <a:ext cx="1297200" cy="318000"/>
          </a:xfrm>
          <a:prstGeom prst="roundRect">
            <a:avLst>
              <a:gd fmla="val 16667" name="adj"/>
            </a:avLst>
          </a:prstGeom>
          <a:solidFill>
            <a:srgbClr val="CC0000"/>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Detection</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0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066" name="Google Shape;2066;p109"/>
          <p:cNvSpPr txBox="1"/>
          <p:nvPr>
            <p:ph idx="2" type="title"/>
          </p:nvPr>
        </p:nvSpPr>
        <p:spPr>
          <a:xfrm>
            <a:off x="273900" y="1042875"/>
            <a:ext cx="8260500" cy="2764200"/>
          </a:xfrm>
          <a:prstGeom prst="rect">
            <a:avLst/>
          </a:prstGeom>
        </p:spPr>
        <p:txBody>
          <a:bodyPr anchorCtr="0" anchor="t" bIns="91425" lIns="2560300" spcFirstLastPara="1" rIns="0" wrap="square" tIns="91425">
            <a:noAutofit/>
          </a:bodyPr>
          <a:lstStyle/>
          <a:p>
            <a:pPr indent="0" lvl="0" marL="0" rtl="0" algn="l">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a:t>
            </a:r>
            <a:r>
              <a:rPr lang="en" sz="2600">
                <a:latin typeface="Roboto Light"/>
                <a:ea typeface="Roboto Light"/>
                <a:cs typeface="Roboto Light"/>
                <a:sym typeface="Roboto Light"/>
              </a:rPr>
              <a:t>Security Onion Setup</a:t>
            </a:r>
            <a:endParaRPr sz="2600">
              <a:latin typeface="Roboto Light"/>
              <a:ea typeface="Roboto Light"/>
              <a:cs typeface="Roboto Light"/>
              <a:sym typeface="Roboto Light"/>
            </a:endParaRPr>
          </a:p>
          <a:p>
            <a:pPr indent="0" lvl="0" marL="0" rtl="0" algn="l">
              <a:spcBef>
                <a:spcPts val="800"/>
              </a:spcBef>
              <a:spcAft>
                <a:spcPts val="0"/>
              </a:spcAft>
              <a:buNone/>
            </a:pPr>
            <a:r>
              <a:rPr lang="en" sz="2000">
                <a:latin typeface="Roboto Light"/>
                <a:ea typeface="Roboto Light"/>
                <a:cs typeface="Roboto Light"/>
                <a:sym typeface="Roboto Light"/>
              </a:rPr>
              <a:t>Follow along as we set up Security </a:t>
            </a:r>
            <a:endParaRPr sz="2000">
              <a:latin typeface="Roboto Light"/>
              <a:ea typeface="Roboto Light"/>
              <a:cs typeface="Roboto Light"/>
              <a:sym typeface="Roboto Light"/>
            </a:endParaRPr>
          </a:p>
          <a:p>
            <a:pPr indent="0" lvl="0" marL="0" rtl="0" algn="l">
              <a:spcBef>
                <a:spcPts val="0"/>
              </a:spcBef>
              <a:spcAft>
                <a:spcPts val="0"/>
              </a:spcAft>
              <a:buNone/>
            </a:pPr>
            <a:r>
              <a:rPr lang="en" sz="2000">
                <a:latin typeface="Roboto Light"/>
                <a:ea typeface="Roboto Light"/>
                <a:cs typeface="Roboto Light"/>
                <a:sym typeface="Roboto Light"/>
              </a:rPr>
              <a:t>Onion to generate alert data. </a:t>
            </a:r>
            <a:endParaRPr sz="2000">
              <a:latin typeface="Roboto Light"/>
              <a:ea typeface="Roboto Light"/>
              <a:cs typeface="Roboto Light"/>
              <a:sym typeface="Roboto Light"/>
            </a:endParaRPr>
          </a:p>
        </p:txBody>
      </p:sp>
      <p:sp>
        <p:nvSpPr>
          <p:cNvPr id="2067" name="Google Shape;2067;p10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F1FD"/>
        </a:solidFill>
      </p:bgPr>
    </p:bg>
    <p:spTree>
      <p:nvGrpSpPr>
        <p:cNvPr id="2662" name="Shape 2662"/>
        <p:cNvGrpSpPr/>
        <p:nvPr/>
      </p:nvGrpSpPr>
      <p:grpSpPr>
        <a:xfrm>
          <a:off x="0" y="0"/>
          <a:ext cx="0" cy="0"/>
          <a:chOff x="0" y="0"/>
          <a:chExt cx="0" cy="0"/>
        </a:xfrm>
      </p:grpSpPr>
      <p:sp>
        <p:nvSpPr>
          <p:cNvPr id="2663" name="Google Shape;2663;p145"/>
          <p:cNvSpPr/>
          <p:nvPr/>
        </p:nvSpPr>
        <p:spPr>
          <a:xfrm>
            <a:off x="4097925" y="2883875"/>
            <a:ext cx="849900" cy="364800"/>
          </a:xfrm>
          <a:prstGeom prst="rightArrow">
            <a:avLst>
              <a:gd fmla="val 50000" name="adj1"/>
              <a:gd fmla="val 50000" name="adj2"/>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45"/>
          <p:cNvSpPr/>
          <p:nvPr/>
        </p:nvSpPr>
        <p:spPr>
          <a:xfrm flipH="1">
            <a:off x="5879570" y="1516100"/>
            <a:ext cx="3026700" cy="2731200"/>
          </a:xfrm>
          <a:prstGeom prst="round2DiagRect">
            <a:avLst>
              <a:gd fmla="val 7933"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NSM Stages and Processes </a:t>
            </a:r>
            <a:endParaRPr/>
          </a:p>
        </p:txBody>
      </p:sp>
      <p:sp>
        <p:nvSpPr>
          <p:cNvPr id="2666" name="Google Shape;2666;p145"/>
          <p:cNvSpPr txBox="1"/>
          <p:nvPr>
            <p:ph idx="1" type="subTitle"/>
          </p:nvPr>
        </p:nvSpPr>
        <p:spPr>
          <a:xfrm>
            <a:off x="1739375" y="752175"/>
            <a:ext cx="7404600" cy="3648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lang="en"/>
              <a:t>A security team responds to a security incident.</a:t>
            </a:r>
            <a:endParaRPr/>
          </a:p>
        </p:txBody>
      </p:sp>
      <p:sp>
        <p:nvSpPr>
          <p:cNvPr id="2667" name="Google Shape;2667;p14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668" name="Google Shape;2668;p145"/>
          <p:cNvSpPr/>
          <p:nvPr/>
        </p:nvSpPr>
        <p:spPr>
          <a:xfrm flipH="1">
            <a:off x="1279933" y="1516100"/>
            <a:ext cx="3026700" cy="2731200"/>
          </a:xfrm>
          <a:prstGeom prst="round2DiagRect">
            <a:avLst>
              <a:gd fmla="val 7933"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45"/>
          <p:cNvSpPr txBox="1"/>
          <p:nvPr/>
        </p:nvSpPr>
        <p:spPr>
          <a:xfrm>
            <a:off x="1511713" y="1502475"/>
            <a:ext cx="2541600" cy="744000"/>
          </a:xfrm>
          <a:prstGeom prst="rect">
            <a:avLst/>
          </a:prstGeom>
          <a:noFill/>
          <a:ln>
            <a:noFill/>
          </a:ln>
        </p:spPr>
        <p:txBody>
          <a:bodyPr anchorCtr="0" anchor="t" bIns="0" lIns="0" spcFirstLastPara="1" rIns="0" wrap="square" tIns="91425">
            <a:noAutofit/>
          </a:bodyPr>
          <a:lstStyle/>
          <a:p>
            <a:pPr indent="0" lvl="0" marL="0" rtl="0" algn="ctr">
              <a:spcBef>
                <a:spcPts val="0"/>
              </a:spcBef>
              <a:spcAft>
                <a:spcPts val="800"/>
              </a:spcAft>
              <a:buNone/>
            </a:pPr>
            <a:r>
              <a:rPr b="1" lang="en" sz="1600">
                <a:solidFill>
                  <a:srgbClr val="6AA84F"/>
                </a:solidFill>
                <a:latin typeface="Roboto"/>
                <a:ea typeface="Roboto"/>
                <a:cs typeface="Roboto"/>
                <a:sym typeface="Roboto"/>
              </a:rPr>
              <a:t>Escalation</a:t>
            </a:r>
            <a:br>
              <a:rPr b="1" lang="en">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All relevant parties are notified about the security incident.</a:t>
            </a:r>
            <a:endParaRPr b="1" sz="1200">
              <a:solidFill>
                <a:srgbClr val="0097A7"/>
              </a:solidFill>
              <a:latin typeface="Roboto"/>
              <a:ea typeface="Roboto"/>
              <a:cs typeface="Roboto"/>
              <a:sym typeface="Roboto"/>
            </a:endParaRPr>
          </a:p>
        </p:txBody>
      </p:sp>
      <p:sp>
        <p:nvSpPr>
          <p:cNvPr id="2670" name="Google Shape;2670;p145"/>
          <p:cNvSpPr txBox="1"/>
          <p:nvPr/>
        </p:nvSpPr>
        <p:spPr>
          <a:xfrm>
            <a:off x="2349713" y="4428650"/>
            <a:ext cx="887100" cy="20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Notification</a:t>
            </a:r>
            <a:endParaRPr sz="1200">
              <a:latin typeface="Roboto Medium"/>
              <a:ea typeface="Roboto Medium"/>
              <a:cs typeface="Roboto Medium"/>
              <a:sym typeface="Roboto Medium"/>
            </a:endParaRPr>
          </a:p>
        </p:txBody>
      </p:sp>
      <p:sp>
        <p:nvSpPr>
          <p:cNvPr id="2671" name="Google Shape;2671;p145"/>
          <p:cNvSpPr txBox="1"/>
          <p:nvPr/>
        </p:nvSpPr>
        <p:spPr>
          <a:xfrm>
            <a:off x="3910475" y="4428650"/>
            <a:ext cx="1524000" cy="20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Acknowledgement</a:t>
            </a:r>
            <a:endParaRPr sz="1200">
              <a:latin typeface="Roboto Medium"/>
              <a:ea typeface="Roboto Medium"/>
              <a:cs typeface="Roboto Medium"/>
              <a:sym typeface="Roboto Medium"/>
            </a:endParaRPr>
          </a:p>
        </p:txBody>
      </p:sp>
      <p:sp>
        <p:nvSpPr>
          <p:cNvPr id="2672" name="Google Shape;2672;p145"/>
          <p:cNvSpPr txBox="1"/>
          <p:nvPr/>
        </p:nvSpPr>
        <p:spPr>
          <a:xfrm>
            <a:off x="5825925" y="4428650"/>
            <a:ext cx="1026900" cy="20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Containment</a:t>
            </a:r>
            <a:endParaRPr sz="1200">
              <a:latin typeface="Roboto Medium"/>
              <a:ea typeface="Roboto Medium"/>
              <a:cs typeface="Roboto Medium"/>
              <a:sym typeface="Roboto Medium"/>
            </a:endParaRPr>
          </a:p>
        </p:txBody>
      </p:sp>
      <p:sp>
        <p:nvSpPr>
          <p:cNvPr id="2673" name="Google Shape;2673;p145"/>
          <p:cNvSpPr txBox="1"/>
          <p:nvPr/>
        </p:nvSpPr>
        <p:spPr>
          <a:xfrm>
            <a:off x="7970575" y="4428650"/>
            <a:ext cx="1026900" cy="20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Remediation</a:t>
            </a:r>
            <a:endParaRPr sz="1200">
              <a:latin typeface="Roboto Medium"/>
              <a:ea typeface="Roboto Medium"/>
              <a:cs typeface="Roboto Medium"/>
              <a:sym typeface="Roboto Medium"/>
            </a:endParaRPr>
          </a:p>
        </p:txBody>
      </p:sp>
      <p:sp>
        <p:nvSpPr>
          <p:cNvPr id="2674" name="Google Shape;2674;p145"/>
          <p:cNvSpPr txBox="1"/>
          <p:nvPr/>
        </p:nvSpPr>
        <p:spPr>
          <a:xfrm>
            <a:off x="6006525" y="1502475"/>
            <a:ext cx="2756100" cy="744000"/>
          </a:xfrm>
          <a:prstGeom prst="rect">
            <a:avLst/>
          </a:prstGeom>
          <a:noFill/>
          <a:ln>
            <a:noFill/>
          </a:ln>
        </p:spPr>
        <p:txBody>
          <a:bodyPr anchorCtr="0" anchor="t" bIns="0" lIns="0" spcFirstLastPara="1" rIns="0" wrap="square" tIns="91425">
            <a:noAutofit/>
          </a:bodyPr>
          <a:lstStyle/>
          <a:p>
            <a:pPr indent="0" lvl="0" marL="0" rtl="0" algn="ctr">
              <a:spcBef>
                <a:spcPts val="0"/>
              </a:spcBef>
              <a:spcAft>
                <a:spcPts val="800"/>
              </a:spcAft>
              <a:buNone/>
            </a:pPr>
            <a:r>
              <a:rPr b="1" lang="en" sz="1600">
                <a:solidFill>
                  <a:srgbClr val="38761D"/>
                </a:solidFill>
                <a:latin typeface="Roboto"/>
                <a:ea typeface="Roboto"/>
                <a:cs typeface="Roboto"/>
                <a:sym typeface="Roboto"/>
              </a:rPr>
              <a:t>Resolution</a:t>
            </a:r>
            <a:br>
              <a:rPr b="1" lang="en">
                <a:solidFill>
                  <a:schemeClr val="dk1"/>
                </a:solidFill>
                <a:latin typeface="Roboto"/>
                <a:ea typeface="Roboto"/>
                <a:cs typeface="Roboto"/>
                <a:sym typeface="Roboto"/>
              </a:rPr>
            </a:br>
            <a:r>
              <a:rPr lang="en" sz="1200">
                <a:highlight>
                  <a:srgbClr val="FFFFFF"/>
                </a:highlight>
                <a:latin typeface="Roboto"/>
                <a:ea typeface="Roboto"/>
                <a:cs typeface="Roboto"/>
                <a:sym typeface="Roboto"/>
              </a:rPr>
              <a:t>The process of containment, remediation, and any additional necessary response.</a:t>
            </a:r>
            <a:endParaRPr b="1" sz="1200">
              <a:latin typeface="Roboto"/>
              <a:ea typeface="Roboto"/>
              <a:cs typeface="Roboto"/>
              <a:sym typeface="Roboto"/>
            </a:endParaRPr>
          </a:p>
        </p:txBody>
      </p:sp>
      <p:cxnSp>
        <p:nvCxnSpPr>
          <p:cNvPr id="2675" name="Google Shape;2675;p145"/>
          <p:cNvCxnSpPr/>
          <p:nvPr/>
        </p:nvCxnSpPr>
        <p:spPr>
          <a:xfrm>
            <a:off x="3484938" y="4530350"/>
            <a:ext cx="523800" cy="0"/>
          </a:xfrm>
          <a:prstGeom prst="straightConnector1">
            <a:avLst/>
          </a:prstGeom>
          <a:noFill/>
          <a:ln cap="flat" cmpd="sng" w="19050">
            <a:solidFill>
              <a:schemeClr val="dk2"/>
            </a:solidFill>
            <a:prstDash val="solid"/>
            <a:round/>
            <a:headEnd len="med" w="med" type="none"/>
            <a:tailEnd len="med" w="med" type="triangle"/>
          </a:ln>
        </p:spPr>
      </p:cxnSp>
      <p:cxnSp>
        <p:nvCxnSpPr>
          <p:cNvPr id="2676" name="Google Shape;2676;p145"/>
          <p:cNvCxnSpPr/>
          <p:nvPr/>
        </p:nvCxnSpPr>
        <p:spPr>
          <a:xfrm>
            <a:off x="5341800" y="4530350"/>
            <a:ext cx="523800" cy="0"/>
          </a:xfrm>
          <a:prstGeom prst="straightConnector1">
            <a:avLst/>
          </a:prstGeom>
          <a:noFill/>
          <a:ln cap="flat" cmpd="sng" w="19050">
            <a:solidFill>
              <a:schemeClr val="dk2"/>
            </a:solidFill>
            <a:prstDash val="solid"/>
            <a:round/>
            <a:headEnd len="med" w="med" type="none"/>
            <a:tailEnd len="med" w="med" type="triangle"/>
          </a:ln>
        </p:spPr>
      </p:cxnSp>
      <p:cxnSp>
        <p:nvCxnSpPr>
          <p:cNvPr id="2677" name="Google Shape;2677;p145"/>
          <p:cNvCxnSpPr/>
          <p:nvPr/>
        </p:nvCxnSpPr>
        <p:spPr>
          <a:xfrm>
            <a:off x="7194050" y="4530350"/>
            <a:ext cx="523800" cy="0"/>
          </a:xfrm>
          <a:prstGeom prst="straightConnector1">
            <a:avLst/>
          </a:prstGeom>
          <a:noFill/>
          <a:ln cap="flat" cmpd="sng" w="19050">
            <a:solidFill>
              <a:schemeClr val="dk2"/>
            </a:solidFill>
            <a:prstDash val="solid"/>
            <a:round/>
            <a:headEnd len="med" w="med" type="none"/>
            <a:tailEnd len="med" w="med" type="triangle"/>
          </a:ln>
        </p:spPr>
      </p:cxnSp>
      <p:sp>
        <p:nvSpPr>
          <p:cNvPr id="2678" name="Google Shape;2678;p145"/>
          <p:cNvSpPr/>
          <p:nvPr/>
        </p:nvSpPr>
        <p:spPr>
          <a:xfrm>
            <a:off x="266200" y="4877300"/>
            <a:ext cx="8689800" cy="79800"/>
          </a:xfrm>
          <a:prstGeom prst="rect">
            <a:avLst/>
          </a:prstGeom>
          <a:solidFill>
            <a:srgbClr val="EAF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45"/>
          <p:cNvSpPr txBox="1"/>
          <p:nvPr/>
        </p:nvSpPr>
        <p:spPr>
          <a:xfrm>
            <a:off x="1511675" y="2479576"/>
            <a:ext cx="2541600" cy="358200"/>
          </a:xfrm>
          <a:prstGeom prst="rect">
            <a:avLst/>
          </a:prstGeom>
          <a:solidFill>
            <a:srgbClr val="6AA84F"/>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None/>
            </a:pPr>
            <a:r>
              <a:rPr lang="en">
                <a:solidFill>
                  <a:srgbClr val="FFFFFF"/>
                </a:solidFill>
                <a:latin typeface="Roboto Medium"/>
                <a:ea typeface="Roboto Medium"/>
                <a:cs typeface="Roboto Medium"/>
                <a:sym typeface="Roboto Medium"/>
              </a:rPr>
              <a:t>Constituent notification</a:t>
            </a:r>
            <a:endParaRPr>
              <a:solidFill>
                <a:srgbClr val="FFFFFF"/>
              </a:solidFill>
              <a:latin typeface="Roboto Medium"/>
              <a:ea typeface="Roboto Medium"/>
              <a:cs typeface="Roboto Medium"/>
              <a:sym typeface="Roboto Medium"/>
            </a:endParaRPr>
          </a:p>
        </p:txBody>
      </p:sp>
      <p:sp>
        <p:nvSpPr>
          <p:cNvPr id="2680" name="Google Shape;2680;p145"/>
          <p:cNvSpPr txBox="1"/>
          <p:nvPr/>
        </p:nvSpPr>
        <p:spPr>
          <a:xfrm>
            <a:off x="1511675" y="2884145"/>
            <a:ext cx="2541600" cy="358200"/>
          </a:xfrm>
          <a:prstGeom prst="rect">
            <a:avLst/>
          </a:prstGeom>
          <a:solidFill>
            <a:srgbClr val="6AA84F"/>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None/>
            </a:pPr>
            <a:r>
              <a:rPr lang="en">
                <a:solidFill>
                  <a:srgbClr val="FFFFFF"/>
                </a:solidFill>
                <a:latin typeface="Roboto Medium"/>
                <a:ea typeface="Roboto Medium"/>
                <a:cs typeface="Roboto Medium"/>
                <a:sym typeface="Roboto Medium"/>
              </a:rPr>
              <a:t>New IOC creation</a:t>
            </a:r>
            <a:endParaRPr>
              <a:solidFill>
                <a:srgbClr val="FFFFFF"/>
              </a:solidFill>
              <a:latin typeface="Roboto Medium"/>
              <a:ea typeface="Roboto Medium"/>
              <a:cs typeface="Roboto Medium"/>
              <a:sym typeface="Roboto Medium"/>
            </a:endParaRPr>
          </a:p>
        </p:txBody>
      </p:sp>
      <p:sp>
        <p:nvSpPr>
          <p:cNvPr id="2681" name="Google Shape;2681;p145"/>
          <p:cNvSpPr txBox="1"/>
          <p:nvPr/>
        </p:nvSpPr>
        <p:spPr>
          <a:xfrm>
            <a:off x="1511675" y="3297156"/>
            <a:ext cx="2541600" cy="358200"/>
          </a:xfrm>
          <a:prstGeom prst="rect">
            <a:avLst/>
          </a:prstGeom>
          <a:solidFill>
            <a:srgbClr val="6AA84F"/>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None/>
            </a:pPr>
            <a:r>
              <a:rPr lang="en">
                <a:solidFill>
                  <a:srgbClr val="FFFFFF"/>
                </a:solidFill>
                <a:latin typeface="Roboto Medium"/>
                <a:ea typeface="Roboto Medium"/>
                <a:cs typeface="Roboto Medium"/>
                <a:sym typeface="Roboto Medium"/>
              </a:rPr>
              <a:t>New collection requirement</a:t>
            </a:r>
            <a:endParaRPr>
              <a:solidFill>
                <a:srgbClr val="FFFFFF"/>
              </a:solidFill>
              <a:latin typeface="Roboto Medium"/>
              <a:ea typeface="Roboto Medium"/>
              <a:cs typeface="Roboto Medium"/>
              <a:sym typeface="Roboto Medium"/>
            </a:endParaRPr>
          </a:p>
        </p:txBody>
      </p:sp>
      <p:sp>
        <p:nvSpPr>
          <p:cNvPr id="2682" name="Google Shape;2682;p145"/>
          <p:cNvSpPr txBox="1"/>
          <p:nvPr/>
        </p:nvSpPr>
        <p:spPr>
          <a:xfrm>
            <a:off x="1511675" y="3701749"/>
            <a:ext cx="2541600" cy="358200"/>
          </a:xfrm>
          <a:prstGeom prst="rect">
            <a:avLst/>
          </a:prstGeom>
          <a:solidFill>
            <a:srgbClr val="6AA84F"/>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None/>
            </a:pPr>
            <a:r>
              <a:rPr lang="en">
                <a:solidFill>
                  <a:srgbClr val="FFFFFF"/>
                </a:solidFill>
                <a:latin typeface="Roboto Medium"/>
                <a:ea typeface="Roboto Medium"/>
                <a:cs typeface="Roboto Medium"/>
                <a:sym typeface="Roboto Medium"/>
              </a:rPr>
              <a:t>New analysis requirement</a:t>
            </a:r>
            <a:endParaRPr>
              <a:solidFill>
                <a:srgbClr val="FFFFFF"/>
              </a:solidFill>
              <a:latin typeface="Roboto Medium"/>
              <a:ea typeface="Roboto Medium"/>
              <a:cs typeface="Roboto Medium"/>
              <a:sym typeface="Roboto Medium"/>
            </a:endParaRPr>
          </a:p>
        </p:txBody>
      </p:sp>
      <p:sp>
        <p:nvSpPr>
          <p:cNvPr id="2683" name="Google Shape;2683;p145"/>
          <p:cNvSpPr txBox="1"/>
          <p:nvPr/>
        </p:nvSpPr>
        <p:spPr>
          <a:xfrm>
            <a:off x="487625" y="2866575"/>
            <a:ext cx="781500" cy="53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Analyst console(s)</a:t>
            </a:r>
            <a:endParaRPr sz="1200">
              <a:latin typeface="Roboto Medium"/>
              <a:ea typeface="Roboto Medium"/>
              <a:cs typeface="Roboto Medium"/>
              <a:sym typeface="Roboto Medium"/>
            </a:endParaRPr>
          </a:p>
        </p:txBody>
      </p:sp>
      <p:sp>
        <p:nvSpPr>
          <p:cNvPr id="2684" name="Google Shape;2684;p145"/>
          <p:cNvSpPr txBox="1"/>
          <p:nvPr/>
        </p:nvSpPr>
        <p:spPr>
          <a:xfrm>
            <a:off x="4992463" y="2866575"/>
            <a:ext cx="887100" cy="53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Medium"/>
                <a:ea typeface="Roboto Medium"/>
                <a:cs typeface="Roboto Medium"/>
                <a:sym typeface="Roboto Medium"/>
              </a:rPr>
              <a:t>Constituent portal</a:t>
            </a:r>
            <a:endParaRPr sz="1200">
              <a:latin typeface="Roboto Medium"/>
              <a:ea typeface="Roboto Medium"/>
              <a:cs typeface="Roboto Medium"/>
              <a:sym typeface="Roboto Medium"/>
            </a:endParaRPr>
          </a:p>
        </p:txBody>
      </p:sp>
      <p:pic>
        <p:nvPicPr>
          <p:cNvPr id="2685" name="Google Shape;2685;p145"/>
          <p:cNvPicPr preferRelativeResize="0"/>
          <p:nvPr/>
        </p:nvPicPr>
        <p:blipFill rotWithShape="1">
          <a:blip r:embed="rId3">
            <a:alphaModFix/>
          </a:blip>
          <a:srcRect b="0" l="0" r="10" t="0"/>
          <a:stretch/>
        </p:blipFill>
        <p:spPr>
          <a:xfrm>
            <a:off x="4369326" y="3713611"/>
            <a:ext cx="305675" cy="334475"/>
          </a:xfrm>
          <a:prstGeom prst="rect">
            <a:avLst/>
          </a:prstGeom>
          <a:noFill/>
          <a:ln>
            <a:noFill/>
          </a:ln>
        </p:spPr>
      </p:pic>
      <p:sp>
        <p:nvSpPr>
          <p:cNvPr id="2686" name="Google Shape;2686;p145"/>
          <p:cNvSpPr txBox="1"/>
          <p:nvPr/>
        </p:nvSpPr>
        <p:spPr>
          <a:xfrm>
            <a:off x="6133900" y="2479576"/>
            <a:ext cx="2541600" cy="358200"/>
          </a:xfrm>
          <a:prstGeom prst="rect">
            <a:avLst/>
          </a:prstGeom>
          <a:solidFill>
            <a:srgbClr val="38761D"/>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None/>
            </a:pPr>
            <a:r>
              <a:rPr lang="en">
                <a:solidFill>
                  <a:srgbClr val="FFFFFF"/>
                </a:solidFill>
                <a:latin typeface="Roboto Medium"/>
                <a:ea typeface="Roboto Medium"/>
                <a:cs typeface="Roboto Medium"/>
                <a:sym typeface="Roboto Medium"/>
              </a:rPr>
              <a:t>Constituent response</a:t>
            </a:r>
            <a:endParaRPr>
              <a:solidFill>
                <a:srgbClr val="FFFFFF"/>
              </a:solidFill>
              <a:latin typeface="Roboto Medium"/>
              <a:ea typeface="Roboto Medium"/>
              <a:cs typeface="Roboto Medium"/>
              <a:sym typeface="Roboto Medium"/>
            </a:endParaRPr>
          </a:p>
        </p:txBody>
      </p:sp>
      <p:sp>
        <p:nvSpPr>
          <p:cNvPr id="2687" name="Google Shape;2687;p145"/>
          <p:cNvSpPr txBox="1"/>
          <p:nvPr/>
        </p:nvSpPr>
        <p:spPr>
          <a:xfrm>
            <a:off x="6133900" y="2884145"/>
            <a:ext cx="2541600" cy="358200"/>
          </a:xfrm>
          <a:prstGeom prst="rect">
            <a:avLst/>
          </a:prstGeom>
          <a:solidFill>
            <a:srgbClr val="38761D"/>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None/>
            </a:pPr>
            <a:r>
              <a:rPr lang="en">
                <a:solidFill>
                  <a:srgbClr val="FFFFFF"/>
                </a:solidFill>
                <a:latin typeface="Roboto Medium"/>
                <a:ea typeface="Roboto Medium"/>
                <a:cs typeface="Roboto Medium"/>
                <a:sym typeface="Roboto Medium"/>
              </a:rPr>
              <a:t>Additional response</a:t>
            </a:r>
            <a:endParaRPr>
              <a:solidFill>
                <a:srgbClr val="FFFFFF"/>
              </a:solidFill>
              <a:latin typeface="Roboto Medium"/>
              <a:ea typeface="Roboto Medium"/>
              <a:cs typeface="Roboto Medium"/>
              <a:sym typeface="Roboto Medium"/>
            </a:endParaRPr>
          </a:p>
        </p:txBody>
      </p:sp>
      <p:sp>
        <p:nvSpPr>
          <p:cNvPr id="2688" name="Google Shape;2688;p145"/>
          <p:cNvSpPr txBox="1"/>
          <p:nvPr/>
        </p:nvSpPr>
        <p:spPr>
          <a:xfrm>
            <a:off x="6133900" y="3297156"/>
            <a:ext cx="2541600" cy="358200"/>
          </a:xfrm>
          <a:prstGeom prst="rect">
            <a:avLst/>
          </a:prstGeom>
          <a:solidFill>
            <a:srgbClr val="38761D"/>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None/>
            </a:pPr>
            <a:r>
              <a:rPr lang="en">
                <a:solidFill>
                  <a:srgbClr val="FFFFFF"/>
                </a:solidFill>
                <a:latin typeface="Roboto Medium"/>
                <a:ea typeface="Roboto Medium"/>
                <a:cs typeface="Roboto Medium"/>
                <a:sym typeface="Roboto Medium"/>
              </a:rPr>
              <a:t>C</a:t>
            </a:r>
            <a:r>
              <a:rPr lang="en">
                <a:solidFill>
                  <a:srgbClr val="FFFFFF"/>
                </a:solidFill>
                <a:latin typeface="Roboto Medium"/>
                <a:ea typeface="Roboto Medium"/>
                <a:cs typeface="Roboto Medium"/>
                <a:sym typeface="Roboto Medium"/>
              </a:rPr>
              <a:t>ollection improvement</a:t>
            </a:r>
            <a:endParaRPr>
              <a:solidFill>
                <a:srgbClr val="FFFFFF"/>
              </a:solidFill>
              <a:latin typeface="Roboto Medium"/>
              <a:ea typeface="Roboto Medium"/>
              <a:cs typeface="Roboto Medium"/>
              <a:sym typeface="Roboto Medium"/>
            </a:endParaRPr>
          </a:p>
        </p:txBody>
      </p:sp>
      <p:sp>
        <p:nvSpPr>
          <p:cNvPr id="2689" name="Google Shape;2689;p145"/>
          <p:cNvSpPr txBox="1"/>
          <p:nvPr/>
        </p:nvSpPr>
        <p:spPr>
          <a:xfrm>
            <a:off x="6133900" y="3701749"/>
            <a:ext cx="2541600" cy="358200"/>
          </a:xfrm>
          <a:prstGeom prst="rect">
            <a:avLst/>
          </a:prstGeom>
          <a:solidFill>
            <a:srgbClr val="38761D"/>
          </a:solidFill>
          <a:ln>
            <a:noFill/>
          </a:ln>
        </p:spPr>
        <p:txBody>
          <a:bodyPr anchorCtr="0" anchor="t" bIns="91425" lIns="91425" spcFirstLastPara="1" rIns="91425" wrap="square" tIns="54850">
            <a:noAutofit/>
          </a:bodyPr>
          <a:lstStyle/>
          <a:p>
            <a:pPr indent="0" lvl="0" marL="0" rtl="0" algn="ctr">
              <a:lnSpc>
                <a:spcPct val="115000"/>
              </a:lnSpc>
              <a:spcBef>
                <a:spcPts val="0"/>
              </a:spcBef>
              <a:spcAft>
                <a:spcPts val="500"/>
              </a:spcAft>
              <a:buNone/>
            </a:pPr>
            <a:r>
              <a:rPr lang="en">
                <a:solidFill>
                  <a:srgbClr val="FFFFFF"/>
                </a:solidFill>
                <a:latin typeface="Roboto Medium"/>
                <a:ea typeface="Roboto Medium"/>
                <a:cs typeface="Roboto Medium"/>
                <a:sym typeface="Roboto Medium"/>
              </a:rPr>
              <a:t>A</a:t>
            </a:r>
            <a:r>
              <a:rPr lang="en">
                <a:solidFill>
                  <a:srgbClr val="FFFFFF"/>
                </a:solidFill>
                <a:latin typeface="Roboto Medium"/>
                <a:ea typeface="Roboto Medium"/>
                <a:cs typeface="Roboto Medium"/>
                <a:sym typeface="Roboto Medium"/>
              </a:rPr>
              <a:t>nalysis </a:t>
            </a:r>
            <a:r>
              <a:rPr lang="en">
                <a:solidFill>
                  <a:srgbClr val="FFFFFF"/>
                </a:solidFill>
                <a:latin typeface="Roboto Medium"/>
                <a:ea typeface="Roboto Medium"/>
                <a:cs typeface="Roboto Medium"/>
                <a:sym typeface="Roboto Medium"/>
              </a:rPr>
              <a:t>improvement</a:t>
            </a:r>
            <a:endParaRPr>
              <a:solidFill>
                <a:srgbClr val="FFFFFF"/>
              </a:solidFill>
              <a:latin typeface="Roboto Medium"/>
              <a:ea typeface="Roboto Medium"/>
              <a:cs typeface="Roboto Medium"/>
              <a:sym typeface="Roboto Medium"/>
            </a:endParaRPr>
          </a:p>
        </p:txBody>
      </p:sp>
      <p:pic>
        <p:nvPicPr>
          <p:cNvPr id="2690" name="Google Shape;2690;p145"/>
          <p:cNvPicPr preferRelativeResize="0"/>
          <p:nvPr/>
        </p:nvPicPr>
        <p:blipFill rotWithShape="1">
          <a:blip r:embed="rId4">
            <a:alphaModFix/>
          </a:blip>
          <a:srcRect b="0" l="0" r="10" t="0"/>
          <a:stretch/>
        </p:blipFill>
        <p:spPr>
          <a:xfrm>
            <a:off x="4369326" y="3324086"/>
            <a:ext cx="305675" cy="334475"/>
          </a:xfrm>
          <a:prstGeom prst="rect">
            <a:avLst/>
          </a:prstGeom>
          <a:noFill/>
          <a:ln>
            <a:noFill/>
          </a:ln>
        </p:spPr>
      </p:pic>
      <p:pic>
        <p:nvPicPr>
          <p:cNvPr id="2691" name="Google Shape;2691;p145"/>
          <p:cNvPicPr preferRelativeResize="0"/>
          <p:nvPr/>
        </p:nvPicPr>
        <p:blipFill rotWithShape="1">
          <a:blip r:embed="rId5">
            <a:alphaModFix/>
          </a:blip>
          <a:srcRect b="0" l="0" r="10" t="0"/>
          <a:stretch/>
        </p:blipFill>
        <p:spPr>
          <a:xfrm>
            <a:off x="4369326" y="2490661"/>
            <a:ext cx="305675" cy="334475"/>
          </a:xfrm>
          <a:prstGeom prst="rect">
            <a:avLst/>
          </a:prstGeom>
          <a:noFill/>
          <a:ln>
            <a:noFill/>
          </a:ln>
        </p:spPr>
      </p:pic>
      <p:sp>
        <p:nvSpPr>
          <p:cNvPr id="2692" name="Google Shape;2692;p145"/>
          <p:cNvSpPr/>
          <p:nvPr/>
        </p:nvSpPr>
        <p:spPr>
          <a:xfrm>
            <a:off x="-431575" y="2883875"/>
            <a:ext cx="849900" cy="364800"/>
          </a:xfrm>
          <a:prstGeom prst="rightArrow">
            <a:avLst>
              <a:gd fmla="val 50000" name="adj1"/>
              <a:gd fmla="val 50000" name="adj2"/>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45"/>
          <p:cNvSpPr/>
          <p:nvPr/>
        </p:nvSpPr>
        <p:spPr>
          <a:xfrm>
            <a:off x="442175" y="822425"/>
            <a:ext cx="1297200" cy="318000"/>
          </a:xfrm>
          <a:prstGeom prst="roundRect">
            <a:avLst>
              <a:gd fmla="val 16667" name="adj"/>
            </a:avLst>
          </a:prstGeom>
          <a:solidFill>
            <a:srgbClr val="6AA84F"/>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Response</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pic>
        <p:nvPicPr>
          <p:cNvPr id="2698" name="Google Shape;2698;p146"/>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699" name="Google Shape;2699;p146"/>
          <p:cNvSpPr txBox="1"/>
          <p:nvPr>
            <p:ph type="title"/>
          </p:nvPr>
        </p:nvSpPr>
        <p:spPr>
          <a:xfrm>
            <a:off x="3631000" y="971675"/>
            <a:ext cx="5370000" cy="36144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sz="2200">
                <a:solidFill>
                  <a:srgbClr val="FAF5AC"/>
                </a:solidFill>
                <a:latin typeface="Roboto"/>
                <a:ea typeface="Roboto"/>
                <a:cs typeface="Roboto"/>
                <a:sym typeface="Roboto"/>
              </a:rPr>
              <a:t>Intrusion </a:t>
            </a:r>
            <a:r>
              <a:rPr b="1" lang="en" sz="2200">
                <a:solidFill>
                  <a:srgbClr val="FAF5AC"/>
                </a:solidFill>
                <a:latin typeface="Roboto"/>
                <a:ea typeface="Roboto"/>
                <a:cs typeface="Roboto"/>
                <a:sym typeface="Roboto"/>
              </a:rPr>
              <a:t>detection</a:t>
            </a:r>
            <a:r>
              <a:rPr b="1" lang="en" sz="2200">
                <a:solidFill>
                  <a:srgbClr val="FAF5AC"/>
                </a:solidFill>
                <a:latin typeface="Roboto"/>
                <a:ea typeface="Roboto"/>
                <a:cs typeface="Roboto"/>
                <a:sym typeface="Roboto"/>
              </a:rPr>
              <a:t> systems</a:t>
            </a:r>
            <a:r>
              <a:rPr lang="en" sz="2200">
                <a:solidFill>
                  <a:srgbClr val="FAF5AC"/>
                </a:solidFill>
                <a:latin typeface="Roboto"/>
                <a:ea typeface="Roboto"/>
                <a:cs typeface="Roboto"/>
                <a:sym typeface="Roboto"/>
              </a:rPr>
              <a:t> are generally placed at strategic points in a network where traffic is most vulnerable. </a:t>
            </a:r>
            <a:endParaRPr sz="2200">
              <a:solidFill>
                <a:srgbClr val="FAF5AC"/>
              </a:solidFill>
              <a:latin typeface="Roboto"/>
              <a:ea typeface="Roboto"/>
              <a:cs typeface="Roboto"/>
              <a:sym typeface="Roboto"/>
            </a:endParaRPr>
          </a:p>
          <a:p>
            <a:pPr indent="0" lvl="0" marL="0" rtl="0" algn="l">
              <a:spcBef>
                <a:spcPts val="1000"/>
              </a:spcBef>
              <a:spcAft>
                <a:spcPts val="1000"/>
              </a:spcAft>
              <a:buNone/>
            </a:pPr>
            <a:r>
              <a:rPr lang="en" sz="2200">
                <a:solidFill>
                  <a:srgbClr val="FAF5AC"/>
                </a:solidFill>
                <a:latin typeface="Roboto"/>
                <a:ea typeface="Roboto"/>
                <a:cs typeface="Roboto"/>
                <a:sym typeface="Roboto"/>
              </a:rPr>
              <a:t>These devices are typically placed next to a router or switch that filters traffic.</a:t>
            </a:r>
            <a:endParaRPr sz="2200">
              <a:solidFill>
                <a:srgbClr val="FAF5AC"/>
              </a:solidFill>
              <a:latin typeface="Roboto"/>
              <a:ea typeface="Roboto"/>
              <a:cs typeface="Roboto"/>
              <a:sym typeface="Roboto"/>
            </a:endParaRPr>
          </a:p>
        </p:txBody>
      </p:sp>
      <p:sp>
        <p:nvSpPr>
          <p:cNvPr id="2700" name="Google Shape;2700;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701" name="Google Shape;2701;p14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DECF7"/>
        </a:solidFill>
      </p:bgPr>
    </p:bg>
    <p:spTree>
      <p:nvGrpSpPr>
        <p:cNvPr id="2705" name="Shape 2705"/>
        <p:cNvGrpSpPr/>
        <p:nvPr/>
      </p:nvGrpSpPr>
      <p:grpSpPr>
        <a:xfrm>
          <a:off x="0" y="0"/>
          <a:ext cx="0" cy="0"/>
          <a:chOff x="0" y="0"/>
          <a:chExt cx="0" cy="0"/>
        </a:xfrm>
      </p:grpSpPr>
      <p:sp>
        <p:nvSpPr>
          <p:cNvPr id="2706" name="Google Shape;2706;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NSM</a:t>
            </a:r>
            <a:r>
              <a:rPr lang="en">
                <a:solidFill>
                  <a:schemeClr val="dk1"/>
                </a:solidFill>
              </a:rPr>
              <a:t> Sensor Connectivity </a:t>
            </a:r>
            <a:endParaRPr>
              <a:solidFill>
                <a:schemeClr val="dk1"/>
              </a:solidFill>
            </a:endParaRPr>
          </a:p>
          <a:p>
            <a:pPr indent="0" lvl="0" marL="0" rtl="0" algn="l">
              <a:spcBef>
                <a:spcPts val="0"/>
              </a:spcBef>
              <a:spcAft>
                <a:spcPts val="0"/>
              </a:spcAft>
              <a:buNone/>
            </a:pPr>
            <a:r>
              <a:t/>
            </a:r>
            <a:endParaRPr/>
          </a:p>
        </p:txBody>
      </p:sp>
      <p:sp>
        <p:nvSpPr>
          <p:cNvPr id="2707" name="Google Shape;2707;p14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IDS can be physically connected to a network in two ways:</a:t>
            </a:r>
            <a:endParaRPr>
              <a:solidFill>
                <a:schemeClr val="dk1"/>
              </a:solidFill>
            </a:endParaRPr>
          </a:p>
          <a:p>
            <a:pPr indent="0" lvl="0" marL="0" rtl="0" algn="l">
              <a:spcBef>
                <a:spcPts val="0"/>
              </a:spcBef>
              <a:spcAft>
                <a:spcPts val="0"/>
              </a:spcAft>
              <a:buNone/>
            </a:pPr>
            <a:r>
              <a:t/>
            </a:r>
            <a:endParaRPr/>
          </a:p>
        </p:txBody>
      </p:sp>
      <p:sp>
        <p:nvSpPr>
          <p:cNvPr id="2708" name="Google Shape;2708;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09" name="Google Shape;2709;p147"/>
          <p:cNvSpPr txBox="1"/>
          <p:nvPr>
            <p:ph idx="3" type="subTitle"/>
          </p:nvPr>
        </p:nvSpPr>
        <p:spPr>
          <a:xfrm>
            <a:off x="583900" y="2135850"/>
            <a:ext cx="4006500" cy="13407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600"/>
              <a:t>A SPAN port is a function of an enterprise-level switch that allows you to mirror one or more physical switch ports to another port. </a:t>
            </a:r>
            <a:endParaRPr sz="1600"/>
          </a:p>
          <a:p>
            <a:pPr indent="0" lvl="0" marL="0" rtl="0" algn="l">
              <a:spcBef>
                <a:spcPts val="1000"/>
              </a:spcBef>
              <a:spcAft>
                <a:spcPts val="1000"/>
              </a:spcAft>
              <a:buNone/>
            </a:pPr>
            <a:r>
              <a:rPr lang="en" sz="1600"/>
              <a:t>A mirror image of all data will flow across both ports equally. </a:t>
            </a:r>
            <a:endParaRPr sz="1600"/>
          </a:p>
        </p:txBody>
      </p:sp>
      <p:sp>
        <p:nvSpPr>
          <p:cNvPr id="2710" name="Google Shape;2710;p147"/>
          <p:cNvSpPr txBox="1"/>
          <p:nvPr>
            <p:ph idx="5" type="subTitle"/>
          </p:nvPr>
        </p:nvSpPr>
        <p:spPr>
          <a:xfrm>
            <a:off x="5134925" y="2137025"/>
            <a:ext cx="3851700" cy="13407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600"/>
              <a:t>The most common type of TAP </a:t>
            </a:r>
            <a:br>
              <a:rPr lang="en" sz="1600"/>
            </a:br>
            <a:r>
              <a:rPr lang="en" sz="1600"/>
              <a:t>is an </a:t>
            </a:r>
            <a:r>
              <a:rPr lang="en" sz="1600"/>
              <a:t>aggregated</a:t>
            </a:r>
            <a:r>
              <a:rPr lang="en" sz="1600"/>
              <a:t> TAP,  in which a cable connects the TAP monitor port with the NIC on the sensor. This specific placement allows traffic to be monitored between the router and switch. </a:t>
            </a:r>
            <a:endParaRPr sz="1600"/>
          </a:p>
          <a:p>
            <a:pPr indent="0" lvl="0" marL="0" rtl="0" algn="l">
              <a:spcBef>
                <a:spcPts val="1000"/>
              </a:spcBef>
              <a:spcAft>
                <a:spcPts val="1000"/>
              </a:spcAft>
              <a:buNone/>
            </a:pPr>
            <a:r>
              <a:rPr lang="en" sz="1600"/>
              <a:t>  </a:t>
            </a:r>
            <a:endParaRPr sz="1600"/>
          </a:p>
        </p:txBody>
      </p:sp>
      <p:sp>
        <p:nvSpPr>
          <p:cNvPr id="2711" name="Google Shape;2711;p147"/>
          <p:cNvSpPr/>
          <p:nvPr/>
        </p:nvSpPr>
        <p:spPr>
          <a:xfrm>
            <a:off x="4456550" y="1206975"/>
            <a:ext cx="369300" cy="3566400"/>
          </a:xfrm>
          <a:prstGeom prst="rect">
            <a:avLst/>
          </a:prstGeom>
          <a:solidFill>
            <a:srgbClr val="BDEC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2" name="Google Shape;2712;p147"/>
          <p:cNvPicPr preferRelativeResize="0"/>
          <p:nvPr/>
        </p:nvPicPr>
        <p:blipFill>
          <a:blip r:embed="rId3">
            <a:alphaModFix amt="39000"/>
          </a:blip>
          <a:stretch>
            <a:fillRect/>
          </a:stretch>
        </p:blipFill>
        <p:spPr>
          <a:xfrm>
            <a:off x="4555425" y="1040775"/>
            <a:ext cx="284825" cy="3997948"/>
          </a:xfrm>
          <a:prstGeom prst="rect">
            <a:avLst/>
          </a:prstGeom>
          <a:noFill/>
          <a:ln>
            <a:noFill/>
          </a:ln>
        </p:spPr>
      </p:pic>
      <p:sp>
        <p:nvSpPr>
          <p:cNvPr id="2713" name="Google Shape;2713;p147"/>
          <p:cNvSpPr/>
          <p:nvPr/>
        </p:nvSpPr>
        <p:spPr>
          <a:xfrm>
            <a:off x="1076325" y="1423550"/>
            <a:ext cx="3143100" cy="476100"/>
          </a:xfrm>
          <a:prstGeom prst="roundRect">
            <a:avLst>
              <a:gd fmla="val 16667" name="adj"/>
            </a:avLst>
          </a:prstGeom>
          <a:solidFill>
            <a:srgbClr val="1B8DBC"/>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SPAN or Mirrored Port</a:t>
            </a:r>
            <a:endParaRPr>
              <a:solidFill>
                <a:srgbClr val="FFFFFF"/>
              </a:solidFill>
              <a:latin typeface="Roboto Medium"/>
              <a:ea typeface="Roboto Medium"/>
              <a:cs typeface="Roboto Medium"/>
              <a:sym typeface="Roboto Medium"/>
            </a:endParaRPr>
          </a:p>
        </p:txBody>
      </p:sp>
      <p:sp>
        <p:nvSpPr>
          <p:cNvPr id="2714" name="Google Shape;2714;p147"/>
          <p:cNvSpPr/>
          <p:nvPr/>
        </p:nvSpPr>
        <p:spPr>
          <a:xfrm>
            <a:off x="5555425" y="1425800"/>
            <a:ext cx="3143100" cy="476100"/>
          </a:xfrm>
          <a:prstGeom prst="roundRect">
            <a:avLst>
              <a:gd fmla="val 16667" name="adj"/>
            </a:avLst>
          </a:prstGeom>
          <a:solidFill>
            <a:srgbClr val="365C8B"/>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800">
                <a:solidFill>
                  <a:srgbClr val="F3F3F3"/>
                </a:solidFill>
                <a:latin typeface="Roboto Medium"/>
                <a:ea typeface="Roboto Medium"/>
                <a:cs typeface="Roboto Medium"/>
                <a:sym typeface="Roboto Medium"/>
              </a:rPr>
              <a:t>Network TAP</a:t>
            </a:r>
            <a:endParaRPr>
              <a:solidFill>
                <a:srgbClr val="F3F3F3"/>
              </a:solidFill>
              <a:latin typeface="Roboto Medium"/>
              <a:ea typeface="Roboto Medium"/>
              <a:cs typeface="Roboto Medium"/>
              <a:sym typeface="Roboto Medium"/>
            </a:endParaRPr>
          </a:p>
        </p:txBody>
      </p:sp>
      <p:grpSp>
        <p:nvGrpSpPr>
          <p:cNvPr id="2715" name="Google Shape;2715;p147"/>
          <p:cNvGrpSpPr/>
          <p:nvPr/>
        </p:nvGrpSpPr>
        <p:grpSpPr>
          <a:xfrm>
            <a:off x="457206" y="1421303"/>
            <a:ext cx="533372" cy="533480"/>
            <a:chOff x="457200" y="1378813"/>
            <a:chExt cx="695400" cy="695450"/>
          </a:xfrm>
        </p:grpSpPr>
        <p:sp>
          <p:nvSpPr>
            <p:cNvPr id="2716" name="Google Shape;2716;p147"/>
            <p:cNvSpPr/>
            <p:nvPr/>
          </p:nvSpPr>
          <p:spPr>
            <a:xfrm>
              <a:off x="457200" y="1378813"/>
              <a:ext cx="695400" cy="621300"/>
            </a:xfrm>
            <a:prstGeom prst="roundRect">
              <a:avLst>
                <a:gd fmla="val 16667" name="adj"/>
              </a:avLst>
            </a:prstGeom>
            <a:solidFill>
              <a:srgbClr val="1B8DB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717" name="Google Shape;2717;p147"/>
            <p:cNvSpPr/>
            <p:nvPr/>
          </p:nvSpPr>
          <p:spPr>
            <a:xfrm rot="10800000">
              <a:off x="634726" y="1885638"/>
              <a:ext cx="340325" cy="188625"/>
            </a:xfrm>
            <a:prstGeom prst="flowChartExtract">
              <a:avLst/>
            </a:prstGeom>
            <a:solidFill>
              <a:srgbClr val="1B8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18" name="Google Shape;2718;p147"/>
          <p:cNvGrpSpPr/>
          <p:nvPr/>
        </p:nvGrpSpPr>
        <p:grpSpPr>
          <a:xfrm>
            <a:off x="4936306" y="1423553"/>
            <a:ext cx="533372" cy="533480"/>
            <a:chOff x="457200" y="1378813"/>
            <a:chExt cx="695400" cy="695450"/>
          </a:xfrm>
        </p:grpSpPr>
        <p:sp>
          <p:nvSpPr>
            <p:cNvPr id="2719" name="Google Shape;2719;p14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720" name="Google Shape;2720;p14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DECF7"/>
        </a:solidFill>
      </p:bgPr>
    </p:bg>
    <p:spTree>
      <p:nvGrpSpPr>
        <p:cNvPr id="2724" name="Shape 2724"/>
        <p:cNvGrpSpPr/>
        <p:nvPr/>
      </p:nvGrpSpPr>
      <p:grpSpPr>
        <a:xfrm>
          <a:off x="0" y="0"/>
          <a:ext cx="0" cy="0"/>
          <a:chOff x="0" y="0"/>
          <a:chExt cx="0" cy="0"/>
        </a:xfrm>
      </p:grpSpPr>
      <p:sp>
        <p:nvSpPr>
          <p:cNvPr id="2725" name="Google Shape;2725;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NSM Sensor Connectivity</a:t>
            </a:r>
            <a:endParaRPr/>
          </a:p>
        </p:txBody>
      </p:sp>
      <p:sp>
        <p:nvSpPr>
          <p:cNvPr id="2726" name="Google Shape;2726;p148"/>
          <p:cNvSpPr txBox="1"/>
          <p:nvPr>
            <p:ph idx="3" type="body"/>
          </p:nvPr>
        </p:nvSpPr>
        <p:spPr>
          <a:xfrm>
            <a:off x="1250425" y="894675"/>
            <a:ext cx="7100100" cy="960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b="1" lang="en" sz="1800">
                <a:solidFill>
                  <a:srgbClr val="1B8DBC"/>
                </a:solidFill>
              </a:rPr>
              <a:t>SPAN or Mirrored Port</a:t>
            </a:r>
            <a:br>
              <a:rPr lang="en" sz="1300"/>
            </a:br>
            <a:r>
              <a:rPr lang="en"/>
              <a:t>A SPAN port is a function of an enterprise-level switch allowing you to mirror one or more physical switch ports to another port. A mirror image of all data flows across both ports equally. This allows the IDS to perform packet captures on all inbound and outbound traffic within a network.</a:t>
            </a:r>
            <a:endParaRPr>
              <a:latin typeface="Open Sans"/>
              <a:ea typeface="Open Sans"/>
              <a:cs typeface="Open Sans"/>
              <a:sym typeface="Open Sans"/>
            </a:endParaRPr>
          </a:p>
        </p:txBody>
      </p:sp>
      <p:sp>
        <p:nvSpPr>
          <p:cNvPr id="2727" name="Google Shape;2727;p14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728" name="Google Shape;2728;p148"/>
          <p:cNvSpPr/>
          <p:nvPr/>
        </p:nvSpPr>
        <p:spPr>
          <a:xfrm>
            <a:off x="181175" y="4833550"/>
            <a:ext cx="8742000" cy="105600"/>
          </a:xfrm>
          <a:prstGeom prst="rect">
            <a:avLst/>
          </a:prstGeom>
          <a:solidFill>
            <a:srgbClr val="BDEC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9" name="Google Shape;2729;p148"/>
          <p:cNvCxnSpPr/>
          <p:nvPr/>
        </p:nvCxnSpPr>
        <p:spPr>
          <a:xfrm>
            <a:off x="4385663" y="3061800"/>
            <a:ext cx="0" cy="989400"/>
          </a:xfrm>
          <a:prstGeom prst="straightConnector1">
            <a:avLst/>
          </a:prstGeom>
          <a:noFill/>
          <a:ln cap="flat" cmpd="sng" w="9525">
            <a:solidFill>
              <a:schemeClr val="dk2"/>
            </a:solidFill>
            <a:prstDash val="solid"/>
            <a:round/>
            <a:headEnd len="med" w="med" type="none"/>
            <a:tailEnd len="med" w="med" type="none"/>
          </a:ln>
        </p:spPr>
      </p:cxnSp>
      <p:cxnSp>
        <p:nvCxnSpPr>
          <p:cNvPr id="2730" name="Google Shape;2730;p148"/>
          <p:cNvCxnSpPr/>
          <p:nvPr/>
        </p:nvCxnSpPr>
        <p:spPr>
          <a:xfrm>
            <a:off x="1689338" y="3000450"/>
            <a:ext cx="2341800" cy="0"/>
          </a:xfrm>
          <a:prstGeom prst="straightConnector1">
            <a:avLst/>
          </a:prstGeom>
          <a:noFill/>
          <a:ln cap="flat" cmpd="sng" w="9525">
            <a:solidFill>
              <a:schemeClr val="dk2"/>
            </a:solidFill>
            <a:prstDash val="solid"/>
            <a:round/>
            <a:headEnd len="med" w="med" type="none"/>
            <a:tailEnd len="med" w="med" type="none"/>
          </a:ln>
        </p:spPr>
      </p:cxnSp>
      <p:sp>
        <p:nvSpPr>
          <p:cNvPr id="2731" name="Google Shape;2731;p148"/>
          <p:cNvSpPr txBox="1"/>
          <p:nvPr/>
        </p:nvSpPr>
        <p:spPr>
          <a:xfrm>
            <a:off x="2638089" y="2898750"/>
            <a:ext cx="603600" cy="203400"/>
          </a:xfrm>
          <a:prstGeom prst="rect">
            <a:avLst/>
          </a:prstGeom>
          <a:solidFill>
            <a:srgbClr val="BDECF7"/>
          </a:solid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Port 1</a:t>
            </a:r>
            <a:endParaRPr sz="1200">
              <a:latin typeface="Roboto"/>
              <a:ea typeface="Roboto"/>
              <a:cs typeface="Roboto"/>
              <a:sym typeface="Roboto"/>
            </a:endParaRPr>
          </a:p>
        </p:txBody>
      </p:sp>
      <p:pic>
        <p:nvPicPr>
          <p:cNvPr id="2732" name="Google Shape;2732;p148"/>
          <p:cNvPicPr preferRelativeResize="0"/>
          <p:nvPr/>
        </p:nvPicPr>
        <p:blipFill>
          <a:blip r:embed="rId3">
            <a:alphaModFix/>
          </a:blip>
          <a:stretch>
            <a:fillRect/>
          </a:stretch>
        </p:blipFill>
        <p:spPr>
          <a:xfrm>
            <a:off x="1172738" y="2741175"/>
            <a:ext cx="683700" cy="518550"/>
          </a:xfrm>
          <a:prstGeom prst="rect">
            <a:avLst/>
          </a:prstGeom>
          <a:noFill/>
          <a:ln>
            <a:noFill/>
          </a:ln>
          <a:effectLst>
            <a:outerShdw blurRad="57150" rotWithShape="0" algn="bl" dir="5400000" dist="19050">
              <a:srgbClr val="000000">
                <a:alpha val="50000"/>
              </a:srgbClr>
            </a:outerShdw>
          </a:effectLst>
        </p:spPr>
      </p:pic>
      <p:sp>
        <p:nvSpPr>
          <p:cNvPr id="2733" name="Google Shape;2733;p148"/>
          <p:cNvSpPr txBox="1"/>
          <p:nvPr/>
        </p:nvSpPr>
        <p:spPr>
          <a:xfrm>
            <a:off x="4519162" y="3264600"/>
            <a:ext cx="1174500" cy="364800"/>
          </a:xfrm>
          <a:prstGeom prst="rect">
            <a:avLst/>
          </a:prstGeom>
          <a:solidFill>
            <a:srgbClr val="BDECF7"/>
          </a:solidFill>
          <a:ln>
            <a:noFill/>
          </a:ln>
        </p:spPr>
        <p:txBody>
          <a:bodyPr anchorCtr="0" anchor="t" bIns="0" lIns="0" spcFirstLastPara="1" rIns="0" wrap="square" tIns="0">
            <a:noAutofit/>
          </a:bodyPr>
          <a:lstStyle/>
          <a:p>
            <a:pPr indent="0" lvl="0" marL="0" rtl="0" algn="l">
              <a:spcBef>
                <a:spcPts val="0"/>
              </a:spcBef>
              <a:spcAft>
                <a:spcPts val="0"/>
              </a:spcAft>
              <a:buNone/>
            </a:pPr>
            <a:r>
              <a:rPr lang="en" sz="1000">
                <a:latin typeface="Roboto"/>
                <a:ea typeface="Roboto"/>
                <a:cs typeface="Roboto"/>
                <a:sym typeface="Roboto"/>
              </a:rPr>
              <a:t>Attached to Port 24</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Mirrored Traffic </a:t>
            </a:r>
            <a:br>
              <a:rPr lang="en" sz="1000">
                <a:latin typeface="Roboto"/>
                <a:ea typeface="Roboto"/>
                <a:cs typeface="Roboto"/>
                <a:sym typeface="Roboto"/>
              </a:rPr>
            </a:br>
            <a:r>
              <a:rPr lang="en" sz="1000">
                <a:latin typeface="Roboto"/>
                <a:ea typeface="Roboto"/>
                <a:cs typeface="Roboto"/>
                <a:sym typeface="Roboto"/>
              </a:rPr>
              <a:t>from Port 1</a:t>
            </a:r>
            <a:endParaRPr sz="1000">
              <a:latin typeface="Roboto"/>
              <a:ea typeface="Roboto"/>
              <a:cs typeface="Roboto"/>
              <a:sym typeface="Roboto"/>
            </a:endParaRPr>
          </a:p>
        </p:txBody>
      </p:sp>
      <p:pic>
        <p:nvPicPr>
          <p:cNvPr id="2734" name="Google Shape;2734;p148"/>
          <p:cNvPicPr preferRelativeResize="0"/>
          <p:nvPr/>
        </p:nvPicPr>
        <p:blipFill rotWithShape="1">
          <a:blip r:embed="rId4">
            <a:alphaModFix/>
          </a:blip>
          <a:srcRect b="-4606" l="-6673" r="-10203" t="-8579"/>
          <a:stretch/>
        </p:blipFill>
        <p:spPr>
          <a:xfrm>
            <a:off x="3861375" y="3693950"/>
            <a:ext cx="1048600" cy="797675"/>
          </a:xfrm>
          <a:prstGeom prst="rect">
            <a:avLst/>
          </a:prstGeom>
          <a:noFill/>
          <a:ln>
            <a:noFill/>
          </a:ln>
          <a:effectLst>
            <a:outerShdw blurRad="57150" rotWithShape="0" algn="bl" dir="5400000" dist="19050">
              <a:srgbClr val="000000">
                <a:alpha val="50000"/>
              </a:srgbClr>
            </a:outerShdw>
          </a:effectLst>
        </p:spPr>
      </p:pic>
      <p:cxnSp>
        <p:nvCxnSpPr>
          <p:cNvPr id="2735" name="Google Shape;2735;p148"/>
          <p:cNvCxnSpPr/>
          <p:nvPr/>
        </p:nvCxnSpPr>
        <p:spPr>
          <a:xfrm>
            <a:off x="4682213" y="3000450"/>
            <a:ext cx="2414700" cy="0"/>
          </a:xfrm>
          <a:prstGeom prst="straightConnector1">
            <a:avLst/>
          </a:prstGeom>
          <a:noFill/>
          <a:ln cap="flat" cmpd="sng" w="9525">
            <a:solidFill>
              <a:schemeClr val="dk2"/>
            </a:solidFill>
            <a:prstDash val="solid"/>
            <a:round/>
            <a:headEnd len="med" w="med" type="none"/>
            <a:tailEnd len="med" w="med" type="none"/>
          </a:ln>
        </p:spPr>
      </p:cxnSp>
      <p:sp>
        <p:nvSpPr>
          <p:cNvPr id="2736" name="Google Shape;2736;p148"/>
          <p:cNvSpPr txBox="1"/>
          <p:nvPr/>
        </p:nvSpPr>
        <p:spPr>
          <a:xfrm>
            <a:off x="5463862" y="2898750"/>
            <a:ext cx="851100" cy="203400"/>
          </a:xfrm>
          <a:prstGeom prst="rect">
            <a:avLst/>
          </a:prstGeom>
          <a:solidFill>
            <a:srgbClr val="BDECF7"/>
          </a:solid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a:ea typeface="Roboto"/>
                <a:cs typeface="Roboto"/>
                <a:sym typeface="Roboto"/>
              </a:rPr>
              <a:t>Port 2-23</a:t>
            </a:r>
            <a:endParaRPr sz="1200">
              <a:latin typeface="Roboto"/>
              <a:ea typeface="Roboto"/>
              <a:cs typeface="Roboto"/>
              <a:sym typeface="Roboto"/>
            </a:endParaRPr>
          </a:p>
        </p:txBody>
      </p:sp>
      <p:pic>
        <p:nvPicPr>
          <p:cNvPr id="2737" name="Google Shape;2737;p148"/>
          <p:cNvPicPr preferRelativeResize="0"/>
          <p:nvPr/>
        </p:nvPicPr>
        <p:blipFill>
          <a:blip r:embed="rId5">
            <a:alphaModFix/>
          </a:blip>
          <a:stretch>
            <a:fillRect/>
          </a:stretch>
        </p:blipFill>
        <p:spPr>
          <a:xfrm>
            <a:off x="6922875" y="2579700"/>
            <a:ext cx="1564350" cy="1496850"/>
          </a:xfrm>
          <a:prstGeom prst="rect">
            <a:avLst/>
          </a:prstGeom>
          <a:noFill/>
          <a:ln>
            <a:noFill/>
          </a:ln>
        </p:spPr>
      </p:pic>
      <p:sp>
        <p:nvSpPr>
          <p:cNvPr id="2738" name="Google Shape;2738;p148"/>
          <p:cNvSpPr/>
          <p:nvPr/>
        </p:nvSpPr>
        <p:spPr>
          <a:xfrm>
            <a:off x="1001000" y="3397500"/>
            <a:ext cx="1027200" cy="296400"/>
          </a:xfrm>
          <a:prstGeom prst="roundRect">
            <a:avLst>
              <a:gd fmla="val 16667" name="adj"/>
            </a:avLst>
          </a:prstGeom>
          <a:solidFill>
            <a:srgbClr val="1B8DBC"/>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600">
                <a:solidFill>
                  <a:srgbClr val="FFFFFF"/>
                </a:solidFill>
                <a:latin typeface="Roboto Medium"/>
                <a:ea typeface="Roboto Medium"/>
                <a:cs typeface="Roboto Medium"/>
                <a:sym typeface="Roboto Medium"/>
              </a:rPr>
              <a:t>Router</a:t>
            </a:r>
            <a:endParaRPr sz="1600">
              <a:solidFill>
                <a:srgbClr val="FFFFFF"/>
              </a:solidFill>
              <a:latin typeface="Roboto Medium"/>
              <a:ea typeface="Roboto Medium"/>
              <a:cs typeface="Roboto Medium"/>
              <a:sym typeface="Roboto Medium"/>
            </a:endParaRPr>
          </a:p>
        </p:txBody>
      </p:sp>
      <p:sp>
        <p:nvSpPr>
          <p:cNvPr id="2739" name="Google Shape;2739;p148"/>
          <p:cNvSpPr/>
          <p:nvPr/>
        </p:nvSpPr>
        <p:spPr>
          <a:xfrm>
            <a:off x="3872075" y="4556200"/>
            <a:ext cx="1027200" cy="296400"/>
          </a:xfrm>
          <a:prstGeom prst="roundRect">
            <a:avLst>
              <a:gd fmla="val 16667" name="adj"/>
            </a:avLst>
          </a:prstGeom>
          <a:solidFill>
            <a:srgbClr val="1B8DBC"/>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600">
                <a:solidFill>
                  <a:srgbClr val="FFFFFF"/>
                </a:solidFill>
                <a:latin typeface="Roboto Medium"/>
                <a:ea typeface="Roboto Medium"/>
                <a:cs typeface="Roboto Medium"/>
                <a:sym typeface="Roboto Medium"/>
              </a:rPr>
              <a:t>Sensor</a:t>
            </a:r>
            <a:endParaRPr sz="1600">
              <a:solidFill>
                <a:srgbClr val="FFFFFF"/>
              </a:solidFill>
              <a:latin typeface="Roboto Medium"/>
              <a:ea typeface="Roboto Medium"/>
              <a:cs typeface="Roboto Medium"/>
              <a:sym typeface="Roboto Medium"/>
            </a:endParaRPr>
          </a:p>
        </p:txBody>
      </p:sp>
      <p:sp>
        <p:nvSpPr>
          <p:cNvPr id="2740" name="Google Shape;2740;p148"/>
          <p:cNvSpPr/>
          <p:nvPr/>
        </p:nvSpPr>
        <p:spPr>
          <a:xfrm>
            <a:off x="3644625" y="2202000"/>
            <a:ext cx="1645800" cy="296400"/>
          </a:xfrm>
          <a:prstGeom prst="roundRect">
            <a:avLst>
              <a:gd fmla="val 16667" name="adj"/>
            </a:avLst>
          </a:prstGeom>
          <a:solidFill>
            <a:srgbClr val="1B8DBC"/>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600">
                <a:solidFill>
                  <a:srgbClr val="FFFFFF"/>
                </a:solidFill>
                <a:latin typeface="Roboto Medium"/>
                <a:ea typeface="Roboto Medium"/>
                <a:cs typeface="Roboto Medium"/>
                <a:sym typeface="Roboto Medium"/>
              </a:rPr>
              <a:t>24-Port Switch</a:t>
            </a:r>
            <a:endParaRPr sz="1600">
              <a:solidFill>
                <a:srgbClr val="FFFFFF"/>
              </a:solidFill>
              <a:latin typeface="Roboto Medium"/>
              <a:ea typeface="Roboto Medium"/>
              <a:cs typeface="Roboto Medium"/>
              <a:sym typeface="Roboto Medium"/>
            </a:endParaRPr>
          </a:p>
        </p:txBody>
      </p:sp>
      <p:sp>
        <p:nvSpPr>
          <p:cNvPr id="2741" name="Google Shape;2741;p148"/>
          <p:cNvSpPr/>
          <p:nvPr/>
        </p:nvSpPr>
        <p:spPr>
          <a:xfrm>
            <a:off x="6882150" y="4152100"/>
            <a:ext cx="1645800" cy="296400"/>
          </a:xfrm>
          <a:prstGeom prst="roundRect">
            <a:avLst>
              <a:gd fmla="val 16667" name="adj"/>
            </a:avLst>
          </a:prstGeom>
          <a:solidFill>
            <a:srgbClr val="1B8DBC"/>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600">
                <a:solidFill>
                  <a:srgbClr val="FFFFFF"/>
                </a:solidFill>
                <a:latin typeface="Roboto Medium"/>
                <a:ea typeface="Roboto Medium"/>
                <a:cs typeface="Roboto Medium"/>
                <a:sym typeface="Roboto Medium"/>
              </a:rPr>
              <a:t>Network Assets</a:t>
            </a:r>
            <a:endParaRPr sz="1600">
              <a:solidFill>
                <a:srgbClr val="FFFFFF"/>
              </a:solidFill>
              <a:latin typeface="Roboto Medium"/>
              <a:ea typeface="Roboto Medium"/>
              <a:cs typeface="Roboto Medium"/>
              <a:sym typeface="Roboto Medium"/>
            </a:endParaRPr>
          </a:p>
        </p:txBody>
      </p:sp>
      <p:grpSp>
        <p:nvGrpSpPr>
          <p:cNvPr id="2742" name="Google Shape;2742;p148"/>
          <p:cNvGrpSpPr/>
          <p:nvPr/>
        </p:nvGrpSpPr>
        <p:grpSpPr>
          <a:xfrm>
            <a:off x="307400" y="729000"/>
            <a:ext cx="776889" cy="621300"/>
            <a:chOff x="457200" y="1378813"/>
            <a:chExt cx="776889" cy="621300"/>
          </a:xfrm>
        </p:grpSpPr>
        <p:sp>
          <p:nvSpPr>
            <p:cNvPr id="2743" name="Google Shape;2743;p148"/>
            <p:cNvSpPr/>
            <p:nvPr/>
          </p:nvSpPr>
          <p:spPr>
            <a:xfrm>
              <a:off x="457200" y="1378813"/>
              <a:ext cx="695400" cy="621300"/>
            </a:xfrm>
            <a:prstGeom prst="roundRect">
              <a:avLst>
                <a:gd fmla="val 16667" name="adj"/>
              </a:avLst>
            </a:prstGeom>
            <a:solidFill>
              <a:srgbClr val="1B8DB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44" name="Google Shape;2744;p148"/>
            <p:cNvSpPr/>
            <p:nvPr/>
          </p:nvSpPr>
          <p:spPr>
            <a:xfrm rot="5400000">
              <a:off x="969614" y="1607625"/>
              <a:ext cx="340325" cy="188625"/>
            </a:xfrm>
            <a:prstGeom prst="flowChartExtract">
              <a:avLst/>
            </a:prstGeom>
            <a:solidFill>
              <a:srgbClr val="1B8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2745" name="Google Shape;2745;p148"/>
          <p:cNvPicPr preferRelativeResize="0"/>
          <p:nvPr/>
        </p:nvPicPr>
        <p:blipFill>
          <a:blip r:embed="rId6">
            <a:alphaModFix/>
          </a:blip>
          <a:stretch>
            <a:fillRect/>
          </a:stretch>
        </p:blipFill>
        <p:spPr>
          <a:xfrm>
            <a:off x="3960062" y="2598875"/>
            <a:ext cx="851226" cy="731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DECF7"/>
        </a:solidFill>
      </p:bgPr>
    </p:bg>
    <p:spTree>
      <p:nvGrpSpPr>
        <p:cNvPr id="2749" name="Shape 2749"/>
        <p:cNvGrpSpPr/>
        <p:nvPr/>
      </p:nvGrpSpPr>
      <p:grpSpPr>
        <a:xfrm>
          <a:off x="0" y="0"/>
          <a:ext cx="0" cy="0"/>
          <a:chOff x="0" y="0"/>
          <a:chExt cx="0" cy="0"/>
        </a:xfrm>
      </p:grpSpPr>
      <p:sp>
        <p:nvSpPr>
          <p:cNvPr id="2750" name="Google Shape;2750;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NSM Sensor Connectivity</a:t>
            </a:r>
            <a:endParaRPr/>
          </a:p>
        </p:txBody>
      </p:sp>
      <p:sp>
        <p:nvSpPr>
          <p:cNvPr id="2751" name="Google Shape;2751;p14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752" name="Google Shape;2752;p149"/>
          <p:cNvSpPr/>
          <p:nvPr/>
        </p:nvSpPr>
        <p:spPr>
          <a:xfrm>
            <a:off x="181175" y="4528750"/>
            <a:ext cx="8742000" cy="105600"/>
          </a:xfrm>
          <a:prstGeom prst="rect">
            <a:avLst/>
          </a:prstGeom>
          <a:solidFill>
            <a:srgbClr val="BDEC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3" name="Google Shape;2753;p149"/>
          <p:cNvCxnSpPr/>
          <p:nvPr/>
        </p:nvCxnSpPr>
        <p:spPr>
          <a:xfrm>
            <a:off x="4385663" y="2909400"/>
            <a:ext cx="0" cy="989400"/>
          </a:xfrm>
          <a:prstGeom prst="straightConnector1">
            <a:avLst/>
          </a:prstGeom>
          <a:noFill/>
          <a:ln cap="flat" cmpd="sng" w="9525">
            <a:solidFill>
              <a:schemeClr val="dk2"/>
            </a:solidFill>
            <a:prstDash val="solid"/>
            <a:round/>
            <a:headEnd len="med" w="med" type="none"/>
            <a:tailEnd len="med" w="med" type="none"/>
          </a:ln>
        </p:spPr>
      </p:cxnSp>
      <p:cxnSp>
        <p:nvCxnSpPr>
          <p:cNvPr id="2754" name="Google Shape;2754;p149"/>
          <p:cNvCxnSpPr/>
          <p:nvPr/>
        </p:nvCxnSpPr>
        <p:spPr>
          <a:xfrm>
            <a:off x="1689338" y="2848050"/>
            <a:ext cx="2341800" cy="0"/>
          </a:xfrm>
          <a:prstGeom prst="straightConnector1">
            <a:avLst/>
          </a:prstGeom>
          <a:noFill/>
          <a:ln cap="flat" cmpd="sng" w="9525">
            <a:solidFill>
              <a:schemeClr val="dk2"/>
            </a:solidFill>
            <a:prstDash val="solid"/>
            <a:round/>
            <a:headEnd len="med" w="med" type="none"/>
            <a:tailEnd len="med" w="med" type="none"/>
          </a:ln>
        </p:spPr>
      </p:cxnSp>
      <p:pic>
        <p:nvPicPr>
          <p:cNvPr id="2755" name="Google Shape;2755;p149"/>
          <p:cNvPicPr preferRelativeResize="0"/>
          <p:nvPr/>
        </p:nvPicPr>
        <p:blipFill>
          <a:blip r:embed="rId3">
            <a:alphaModFix/>
          </a:blip>
          <a:stretch>
            <a:fillRect/>
          </a:stretch>
        </p:blipFill>
        <p:spPr>
          <a:xfrm>
            <a:off x="1172738" y="2588775"/>
            <a:ext cx="683700" cy="518550"/>
          </a:xfrm>
          <a:prstGeom prst="rect">
            <a:avLst/>
          </a:prstGeom>
          <a:noFill/>
          <a:ln>
            <a:noFill/>
          </a:ln>
          <a:effectLst>
            <a:outerShdw blurRad="57150" rotWithShape="0" algn="bl" dir="5400000" dist="19050">
              <a:srgbClr val="000000">
                <a:alpha val="50000"/>
              </a:srgbClr>
            </a:outerShdw>
          </a:effectLst>
        </p:spPr>
      </p:pic>
      <p:pic>
        <p:nvPicPr>
          <p:cNvPr id="2756" name="Google Shape;2756;p149"/>
          <p:cNvPicPr preferRelativeResize="0"/>
          <p:nvPr/>
        </p:nvPicPr>
        <p:blipFill rotWithShape="1">
          <a:blip r:embed="rId4">
            <a:alphaModFix/>
          </a:blip>
          <a:srcRect b="-4606" l="-6673" r="-10203" t="-8579"/>
          <a:stretch/>
        </p:blipFill>
        <p:spPr>
          <a:xfrm>
            <a:off x="3861375" y="3541550"/>
            <a:ext cx="1048600" cy="797675"/>
          </a:xfrm>
          <a:prstGeom prst="rect">
            <a:avLst/>
          </a:prstGeom>
          <a:noFill/>
          <a:ln>
            <a:noFill/>
          </a:ln>
          <a:effectLst>
            <a:outerShdw blurRad="57150" rotWithShape="0" algn="bl" dir="5400000" dist="19050">
              <a:srgbClr val="000000">
                <a:alpha val="50000"/>
              </a:srgbClr>
            </a:outerShdw>
          </a:effectLst>
        </p:spPr>
      </p:pic>
      <p:cxnSp>
        <p:nvCxnSpPr>
          <p:cNvPr id="2757" name="Google Shape;2757;p149"/>
          <p:cNvCxnSpPr/>
          <p:nvPr/>
        </p:nvCxnSpPr>
        <p:spPr>
          <a:xfrm>
            <a:off x="4682213" y="2848050"/>
            <a:ext cx="2414700" cy="0"/>
          </a:xfrm>
          <a:prstGeom prst="straightConnector1">
            <a:avLst/>
          </a:prstGeom>
          <a:noFill/>
          <a:ln cap="flat" cmpd="sng" w="9525">
            <a:solidFill>
              <a:schemeClr val="dk2"/>
            </a:solidFill>
            <a:prstDash val="solid"/>
            <a:round/>
            <a:headEnd len="med" w="med" type="none"/>
            <a:tailEnd len="med" w="med" type="none"/>
          </a:ln>
        </p:spPr>
      </p:cxnSp>
      <p:sp>
        <p:nvSpPr>
          <p:cNvPr id="2758" name="Google Shape;2758;p149"/>
          <p:cNvSpPr/>
          <p:nvPr/>
        </p:nvSpPr>
        <p:spPr>
          <a:xfrm>
            <a:off x="1001000" y="3321300"/>
            <a:ext cx="1027200" cy="316500"/>
          </a:xfrm>
          <a:prstGeom prst="roundRect">
            <a:avLst>
              <a:gd fmla="val 16667" name="adj"/>
            </a:avLst>
          </a:prstGeom>
          <a:solidFill>
            <a:srgbClr val="365C8B"/>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600">
                <a:solidFill>
                  <a:srgbClr val="FFFFFF"/>
                </a:solidFill>
                <a:latin typeface="Roboto Medium"/>
                <a:ea typeface="Roboto Medium"/>
                <a:cs typeface="Roboto Medium"/>
                <a:sym typeface="Roboto Medium"/>
              </a:rPr>
              <a:t>Router</a:t>
            </a:r>
            <a:endParaRPr sz="1600">
              <a:solidFill>
                <a:srgbClr val="FFFFFF"/>
              </a:solidFill>
              <a:latin typeface="Roboto Medium"/>
              <a:ea typeface="Roboto Medium"/>
              <a:cs typeface="Roboto Medium"/>
              <a:sym typeface="Roboto Medium"/>
            </a:endParaRPr>
          </a:p>
        </p:txBody>
      </p:sp>
      <p:sp>
        <p:nvSpPr>
          <p:cNvPr id="2759" name="Google Shape;2759;p149"/>
          <p:cNvSpPr/>
          <p:nvPr/>
        </p:nvSpPr>
        <p:spPr>
          <a:xfrm>
            <a:off x="3872075" y="4403800"/>
            <a:ext cx="1027200" cy="316500"/>
          </a:xfrm>
          <a:prstGeom prst="roundRect">
            <a:avLst>
              <a:gd fmla="val 16667" name="adj"/>
            </a:avLst>
          </a:prstGeom>
          <a:solidFill>
            <a:srgbClr val="365C8B"/>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600">
                <a:solidFill>
                  <a:srgbClr val="FFFFFF"/>
                </a:solidFill>
                <a:latin typeface="Roboto Medium"/>
                <a:ea typeface="Roboto Medium"/>
                <a:cs typeface="Roboto Medium"/>
                <a:sym typeface="Roboto Medium"/>
              </a:rPr>
              <a:t>Sensor</a:t>
            </a:r>
            <a:endParaRPr sz="1600">
              <a:solidFill>
                <a:srgbClr val="FFFFFF"/>
              </a:solidFill>
              <a:latin typeface="Roboto Medium"/>
              <a:ea typeface="Roboto Medium"/>
              <a:cs typeface="Roboto Medium"/>
              <a:sym typeface="Roboto Medium"/>
            </a:endParaRPr>
          </a:p>
        </p:txBody>
      </p:sp>
      <p:sp>
        <p:nvSpPr>
          <p:cNvPr id="2760" name="Google Shape;2760;p149"/>
          <p:cNvSpPr/>
          <p:nvPr/>
        </p:nvSpPr>
        <p:spPr>
          <a:xfrm>
            <a:off x="4043825" y="2029375"/>
            <a:ext cx="683700" cy="316500"/>
          </a:xfrm>
          <a:prstGeom prst="roundRect">
            <a:avLst>
              <a:gd fmla="val 16667" name="adj"/>
            </a:avLst>
          </a:prstGeom>
          <a:solidFill>
            <a:srgbClr val="365C8B"/>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600">
                <a:solidFill>
                  <a:srgbClr val="FFFFFF"/>
                </a:solidFill>
                <a:latin typeface="Roboto Medium"/>
                <a:ea typeface="Roboto Medium"/>
                <a:cs typeface="Roboto Medium"/>
                <a:sym typeface="Roboto Medium"/>
              </a:rPr>
              <a:t>Tap</a:t>
            </a:r>
            <a:endParaRPr sz="1600">
              <a:solidFill>
                <a:srgbClr val="FFFFFF"/>
              </a:solidFill>
              <a:latin typeface="Roboto Medium"/>
              <a:ea typeface="Roboto Medium"/>
              <a:cs typeface="Roboto Medium"/>
              <a:sym typeface="Roboto Medium"/>
            </a:endParaRPr>
          </a:p>
        </p:txBody>
      </p:sp>
      <p:sp>
        <p:nvSpPr>
          <p:cNvPr id="2761" name="Google Shape;2761;p149"/>
          <p:cNvSpPr/>
          <p:nvPr/>
        </p:nvSpPr>
        <p:spPr>
          <a:xfrm>
            <a:off x="6697650" y="3321300"/>
            <a:ext cx="1027200" cy="316500"/>
          </a:xfrm>
          <a:prstGeom prst="roundRect">
            <a:avLst>
              <a:gd fmla="val 16667" name="adj"/>
            </a:avLst>
          </a:prstGeom>
          <a:solidFill>
            <a:srgbClr val="365C8B"/>
          </a:solidFill>
          <a:ln>
            <a:noFill/>
          </a:ln>
        </p:spPr>
        <p:txBody>
          <a:bodyPr anchorCtr="0" anchor="ctr" bIns="91425" lIns="0" spcFirstLastPara="1" rIns="0" wrap="square" tIns="128000">
            <a:noAutofit/>
          </a:bodyPr>
          <a:lstStyle/>
          <a:p>
            <a:pPr indent="0" lvl="0" marL="0" rtl="0" algn="ctr">
              <a:lnSpc>
                <a:spcPct val="115000"/>
              </a:lnSpc>
              <a:spcBef>
                <a:spcPts val="0"/>
              </a:spcBef>
              <a:spcAft>
                <a:spcPts val="0"/>
              </a:spcAft>
              <a:buNone/>
            </a:pPr>
            <a:r>
              <a:rPr lang="en" sz="1600">
                <a:solidFill>
                  <a:srgbClr val="FFFFFF"/>
                </a:solidFill>
                <a:latin typeface="Roboto Medium"/>
                <a:ea typeface="Roboto Medium"/>
                <a:cs typeface="Roboto Medium"/>
                <a:sym typeface="Roboto Medium"/>
              </a:rPr>
              <a:t>Switch</a:t>
            </a:r>
            <a:endParaRPr sz="1600">
              <a:solidFill>
                <a:srgbClr val="FFFFFF"/>
              </a:solidFill>
              <a:latin typeface="Roboto Medium"/>
              <a:ea typeface="Roboto Medium"/>
              <a:cs typeface="Roboto Medium"/>
              <a:sym typeface="Roboto Medium"/>
            </a:endParaRPr>
          </a:p>
        </p:txBody>
      </p:sp>
      <p:pic>
        <p:nvPicPr>
          <p:cNvPr id="2762" name="Google Shape;2762;p149"/>
          <p:cNvPicPr preferRelativeResize="0"/>
          <p:nvPr/>
        </p:nvPicPr>
        <p:blipFill rotWithShape="1">
          <a:blip r:embed="rId5">
            <a:alphaModFix/>
          </a:blip>
          <a:srcRect b="-5211" l="-6987" r="-6998" t="-5200"/>
          <a:stretch/>
        </p:blipFill>
        <p:spPr>
          <a:xfrm>
            <a:off x="3861375" y="2413188"/>
            <a:ext cx="1048600" cy="797675"/>
          </a:xfrm>
          <a:prstGeom prst="rect">
            <a:avLst/>
          </a:prstGeom>
          <a:noFill/>
          <a:ln>
            <a:noFill/>
          </a:ln>
          <a:effectLst>
            <a:outerShdw blurRad="57150" rotWithShape="0" algn="bl" dir="5400000" dist="19050">
              <a:srgbClr val="000000">
                <a:alpha val="50000"/>
              </a:srgbClr>
            </a:outerShdw>
          </a:effectLst>
        </p:spPr>
      </p:pic>
      <p:pic>
        <p:nvPicPr>
          <p:cNvPr id="2763" name="Google Shape;2763;p149"/>
          <p:cNvPicPr preferRelativeResize="0"/>
          <p:nvPr/>
        </p:nvPicPr>
        <p:blipFill>
          <a:blip r:embed="rId6">
            <a:alphaModFix/>
          </a:blip>
          <a:stretch>
            <a:fillRect/>
          </a:stretch>
        </p:blipFill>
        <p:spPr>
          <a:xfrm>
            <a:off x="6785637" y="2446475"/>
            <a:ext cx="851226" cy="731100"/>
          </a:xfrm>
          <a:prstGeom prst="rect">
            <a:avLst/>
          </a:prstGeom>
          <a:noFill/>
          <a:ln>
            <a:noFill/>
          </a:ln>
          <a:effectLst>
            <a:outerShdw blurRad="57150" rotWithShape="0" algn="bl" dir="5400000" dist="19050">
              <a:srgbClr val="000000">
                <a:alpha val="50000"/>
              </a:srgbClr>
            </a:outerShdw>
          </a:effectLst>
        </p:spPr>
      </p:pic>
      <p:sp>
        <p:nvSpPr>
          <p:cNvPr id="2764" name="Google Shape;2764;p149"/>
          <p:cNvSpPr txBox="1"/>
          <p:nvPr>
            <p:ph idx="3" type="body"/>
          </p:nvPr>
        </p:nvSpPr>
        <p:spPr>
          <a:xfrm>
            <a:off x="1250425" y="894675"/>
            <a:ext cx="7100100" cy="960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800">
                <a:solidFill>
                  <a:srgbClr val="365C8B"/>
                </a:solidFill>
              </a:rPr>
              <a:t>Network Tap</a:t>
            </a:r>
            <a:br>
              <a:rPr lang="en" sz="1300"/>
            </a:br>
            <a:r>
              <a:rPr lang="en" sz="1300">
                <a:solidFill>
                  <a:schemeClr val="dk1"/>
                </a:solidFill>
              </a:rPr>
              <a:t>The most common type of TAP </a:t>
            </a:r>
            <a:br>
              <a:rPr lang="en" sz="1300">
                <a:solidFill>
                  <a:schemeClr val="dk1"/>
                </a:solidFill>
              </a:rPr>
            </a:br>
            <a:r>
              <a:rPr lang="en" sz="1300">
                <a:solidFill>
                  <a:schemeClr val="dk1"/>
                </a:solidFill>
              </a:rPr>
              <a:t>is an aggregated TAP,  in which a cable connects the TAP monitor port with the NIC on the sensor. This specific placement allows traffic to be monitored between the router and switch. </a:t>
            </a:r>
            <a:endParaRPr sz="1300">
              <a:solidFill>
                <a:schemeClr val="dk1"/>
              </a:solidFill>
            </a:endParaRPr>
          </a:p>
          <a:p>
            <a:pPr indent="0" lvl="0" marL="0" rtl="0" algn="l">
              <a:lnSpc>
                <a:spcPct val="115000"/>
              </a:lnSpc>
              <a:spcBef>
                <a:spcPts val="800"/>
              </a:spcBef>
              <a:spcAft>
                <a:spcPts val="800"/>
              </a:spcAft>
              <a:buNone/>
            </a:pPr>
            <a:r>
              <a:t/>
            </a:r>
            <a:endParaRPr sz="1300">
              <a:solidFill>
                <a:schemeClr val="dk1"/>
              </a:solidFill>
            </a:endParaRPr>
          </a:p>
        </p:txBody>
      </p:sp>
      <p:grpSp>
        <p:nvGrpSpPr>
          <p:cNvPr id="2765" name="Google Shape;2765;p149"/>
          <p:cNvGrpSpPr/>
          <p:nvPr/>
        </p:nvGrpSpPr>
        <p:grpSpPr>
          <a:xfrm>
            <a:off x="307400" y="729000"/>
            <a:ext cx="776889" cy="621300"/>
            <a:chOff x="457200" y="1378813"/>
            <a:chExt cx="776889" cy="621300"/>
          </a:xfrm>
        </p:grpSpPr>
        <p:sp>
          <p:nvSpPr>
            <p:cNvPr id="2766" name="Google Shape;2766;p149"/>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67" name="Google Shape;2767;p149"/>
            <p:cNvSpPr/>
            <p:nvPr/>
          </p:nvSpPr>
          <p:spPr>
            <a:xfrm rot="5400000">
              <a:off x="969614" y="1607625"/>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1" name="Shape 2771"/>
        <p:cNvGrpSpPr/>
        <p:nvPr/>
      </p:nvGrpSpPr>
      <p:grpSpPr>
        <a:xfrm>
          <a:off x="0" y="0"/>
          <a:ext cx="0" cy="0"/>
          <a:chOff x="0" y="0"/>
          <a:chExt cx="0" cy="0"/>
        </a:xfrm>
      </p:grpSpPr>
      <p:pic>
        <p:nvPicPr>
          <p:cNvPr id="2772" name="Google Shape;2772;p150"/>
          <p:cNvPicPr preferRelativeResize="0"/>
          <p:nvPr/>
        </p:nvPicPr>
        <p:blipFill rotWithShape="1">
          <a:blip r:embed="rId3">
            <a:alphaModFix/>
          </a:blip>
          <a:srcRect b="0" l="0" r="0" t="0"/>
          <a:stretch/>
        </p:blipFill>
        <p:spPr>
          <a:xfrm>
            <a:off x="175" y="0"/>
            <a:ext cx="9143997" cy="5144345"/>
          </a:xfrm>
          <a:prstGeom prst="rect">
            <a:avLst/>
          </a:prstGeom>
          <a:noFill/>
          <a:ln>
            <a:noFill/>
          </a:ln>
        </p:spPr>
      </p:pic>
      <p:cxnSp>
        <p:nvCxnSpPr>
          <p:cNvPr id="2773" name="Google Shape;2773;p150"/>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cxnSp>
        <p:nvCxnSpPr>
          <p:cNvPr id="2774" name="Google Shape;2774;p150"/>
          <p:cNvCxnSpPr/>
          <p:nvPr/>
        </p:nvCxnSpPr>
        <p:spPr>
          <a:xfrm>
            <a:off x="274320" y="4906455"/>
            <a:ext cx="8595600" cy="10200"/>
          </a:xfrm>
          <a:prstGeom prst="straightConnector1">
            <a:avLst/>
          </a:prstGeom>
          <a:noFill/>
          <a:ln cap="flat" cmpd="sng" w="9525">
            <a:solidFill>
              <a:srgbClr val="FFFFFF"/>
            </a:solidFill>
            <a:prstDash val="solid"/>
            <a:round/>
            <a:headEnd len="med" w="med" type="none"/>
            <a:tailEnd len="med" w="med" type="none"/>
          </a:ln>
        </p:spPr>
      </p:cxnSp>
      <p:pic>
        <p:nvPicPr>
          <p:cNvPr id="2775" name="Google Shape;2775;p150"/>
          <p:cNvPicPr preferRelativeResize="0"/>
          <p:nvPr/>
        </p:nvPicPr>
        <p:blipFill rotWithShape="1">
          <a:blip r:embed="rId4">
            <a:alphaModFix/>
          </a:blip>
          <a:srcRect b="0" l="0" r="77400" t="0"/>
          <a:stretch/>
        </p:blipFill>
        <p:spPr>
          <a:xfrm>
            <a:off x="4635600" y="977750"/>
            <a:ext cx="886625" cy="1045950"/>
          </a:xfrm>
          <a:prstGeom prst="rect">
            <a:avLst/>
          </a:prstGeom>
          <a:noFill/>
          <a:ln>
            <a:noFill/>
          </a:ln>
        </p:spPr>
      </p:pic>
      <p:sp>
        <p:nvSpPr>
          <p:cNvPr id="2776" name="Google Shape;2776;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Security Onion</a:t>
            </a:r>
            <a:endParaRPr>
              <a:solidFill>
                <a:srgbClr val="FFFFFF"/>
              </a:solidFill>
            </a:endParaRPr>
          </a:p>
        </p:txBody>
      </p:sp>
      <p:sp>
        <p:nvSpPr>
          <p:cNvPr id="2777" name="Google Shape;2777;p150"/>
          <p:cNvSpPr txBox="1"/>
          <p:nvPr>
            <p:ph idx="1" type="subTitle"/>
          </p:nvPr>
        </p:nvSpPr>
        <p:spPr>
          <a:xfrm>
            <a:off x="0" y="675975"/>
            <a:ext cx="4796400" cy="16155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FFFFFF"/>
                </a:solidFill>
              </a:rPr>
              <a:t>Today w</a:t>
            </a:r>
            <a:r>
              <a:rPr lang="en">
                <a:solidFill>
                  <a:srgbClr val="FFFFFF"/>
                </a:solidFill>
              </a:rPr>
              <a:t>e'll work with Security Onion, a network security monitoring platform that provides context, intelligence, and situational awareness of a network.</a:t>
            </a:r>
            <a:endParaRPr>
              <a:solidFill>
                <a:srgbClr val="FFFFFF"/>
              </a:solidFill>
            </a:endParaRPr>
          </a:p>
          <a:p>
            <a:pPr indent="0" lvl="0" marL="0" rtl="0" algn="l">
              <a:spcBef>
                <a:spcPts val="800"/>
              </a:spcBef>
              <a:spcAft>
                <a:spcPts val="0"/>
              </a:spcAft>
              <a:buNone/>
            </a:pPr>
            <a:r>
              <a:t/>
            </a:r>
            <a:endParaRPr>
              <a:solidFill>
                <a:srgbClr val="FFFFFF"/>
              </a:solidFill>
            </a:endParaRPr>
          </a:p>
        </p:txBody>
      </p:sp>
      <p:sp>
        <p:nvSpPr>
          <p:cNvPr id="2778" name="Google Shape;2778;p150"/>
          <p:cNvSpPr txBox="1"/>
          <p:nvPr>
            <p:ph idx="3" type="body"/>
          </p:nvPr>
        </p:nvSpPr>
        <p:spPr>
          <a:xfrm>
            <a:off x="175" y="2524575"/>
            <a:ext cx="4796400" cy="2341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800"/>
              </a:spcAft>
              <a:buNone/>
            </a:pPr>
            <a:r>
              <a:rPr lang="en">
                <a:solidFill>
                  <a:srgbClr val="FFFFFF"/>
                </a:solidFill>
              </a:rPr>
              <a:t>Security Onion is an Ubuntu-based, open source Linux distribution that contains many NSM tools used to protect networks from attacks.</a:t>
            </a:r>
            <a:endParaRPr>
              <a:solidFill>
                <a:srgbClr val="FFFFFF"/>
              </a:solidFill>
            </a:endParaRPr>
          </a:p>
        </p:txBody>
      </p:sp>
      <p:sp>
        <p:nvSpPr>
          <p:cNvPr id="2779" name="Google Shape;2779;p15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83" name="Shape 2783"/>
        <p:cNvGrpSpPr/>
        <p:nvPr/>
      </p:nvGrpSpPr>
      <p:grpSpPr>
        <a:xfrm>
          <a:off x="0" y="0"/>
          <a:ext cx="0" cy="0"/>
          <a:chOff x="0" y="0"/>
          <a:chExt cx="0" cy="0"/>
        </a:xfrm>
      </p:grpSpPr>
      <p:pic>
        <p:nvPicPr>
          <p:cNvPr id="2784" name="Google Shape;2784;p151"/>
          <p:cNvPicPr preferRelativeResize="0"/>
          <p:nvPr/>
        </p:nvPicPr>
        <p:blipFill>
          <a:blip r:embed="rId3">
            <a:alphaModFix/>
          </a:blip>
          <a:stretch>
            <a:fillRect/>
          </a:stretch>
        </p:blipFill>
        <p:spPr>
          <a:xfrm>
            <a:off x="741" y="0"/>
            <a:ext cx="9142520" cy="5143501"/>
          </a:xfrm>
          <a:prstGeom prst="rect">
            <a:avLst/>
          </a:prstGeom>
          <a:noFill/>
          <a:ln>
            <a:noFill/>
          </a:ln>
        </p:spPr>
      </p:pic>
      <p:sp>
        <p:nvSpPr>
          <p:cNvPr id="2785" name="Google Shape;2785;p151"/>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51"/>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51"/>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Security Onion and NSM</a:t>
            </a:r>
            <a:endParaRPr>
              <a:solidFill>
                <a:srgbClr val="FFFFFF"/>
              </a:solidFill>
            </a:endParaRPr>
          </a:p>
        </p:txBody>
      </p:sp>
      <p:sp>
        <p:nvSpPr>
          <p:cNvPr id="2789" name="Google Shape;2789;p1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We’ll also use a few NSM tools for incident detection and response: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790" name="Google Shape;2790;p15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791" name="Google Shape;2791;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92" name="Google Shape;2792;p151"/>
          <p:cNvSpPr txBox="1"/>
          <p:nvPr>
            <p:ph idx="3" type="subTitle"/>
          </p:nvPr>
        </p:nvSpPr>
        <p:spPr>
          <a:xfrm>
            <a:off x="724275" y="1937825"/>
            <a:ext cx="2428500" cy="2440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sz="1800"/>
              <a:t>Sguil </a:t>
            </a:r>
            <a:br>
              <a:rPr b="1" lang="en"/>
            </a:br>
            <a:r>
              <a:rPr lang="en"/>
              <a:t>Pulls alert data from Snort, allowing us to more </a:t>
            </a:r>
            <a:r>
              <a:rPr lang="en"/>
              <a:t>thoroughly</a:t>
            </a:r>
            <a:r>
              <a:rPr lang="en"/>
              <a:t> analyze alerts. </a:t>
            </a:r>
            <a:endParaRPr/>
          </a:p>
        </p:txBody>
      </p:sp>
      <p:sp>
        <p:nvSpPr>
          <p:cNvPr id="2793" name="Google Shape;2793;p151"/>
          <p:cNvSpPr txBox="1"/>
          <p:nvPr>
            <p:ph idx="4" type="subTitle"/>
          </p:nvPr>
        </p:nvSpPr>
        <p:spPr>
          <a:xfrm>
            <a:off x="3496050" y="1937826"/>
            <a:ext cx="2371500" cy="2440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Transcript</a:t>
            </a:r>
            <a:r>
              <a:rPr lang="en" sz="1800">
                <a:solidFill>
                  <a:schemeClr val="dk1"/>
                </a:solidFill>
              </a:rPr>
              <a:t> </a:t>
            </a:r>
            <a:br>
              <a:rPr lang="en">
                <a:solidFill>
                  <a:schemeClr val="dk1"/>
                </a:solidFill>
              </a:rPr>
            </a:br>
            <a:r>
              <a:rPr lang="en">
                <a:solidFill>
                  <a:schemeClr val="dk1"/>
                </a:solidFill>
              </a:rPr>
              <a:t>Provides a view of PCAP transcripts that are rendered with TCP flow. </a:t>
            </a:r>
            <a:endParaRPr/>
          </a:p>
        </p:txBody>
      </p:sp>
      <p:sp>
        <p:nvSpPr>
          <p:cNvPr id="2794" name="Google Shape;2794;p151"/>
          <p:cNvSpPr txBox="1"/>
          <p:nvPr>
            <p:ph idx="5" type="subTitle"/>
          </p:nvPr>
        </p:nvSpPr>
        <p:spPr>
          <a:xfrm>
            <a:off x="6401175" y="1938513"/>
            <a:ext cx="2371500" cy="2440800"/>
          </a:xfrm>
          <a:prstGeom prst="rect">
            <a:avLst/>
          </a:prstGeom>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rPr>
              <a:t>NetworkMiner</a:t>
            </a:r>
            <a:r>
              <a:rPr lang="en" sz="1800">
                <a:solidFill>
                  <a:schemeClr val="dk1"/>
                </a:solidFill>
              </a:rPr>
              <a:t> </a:t>
            </a:r>
            <a:br>
              <a:rPr lang="en">
                <a:solidFill>
                  <a:schemeClr val="dk1"/>
                </a:solidFill>
              </a:rPr>
            </a:br>
            <a:r>
              <a:rPr lang="en">
                <a:solidFill>
                  <a:schemeClr val="dk1"/>
                </a:solidFill>
              </a:rPr>
              <a:t>Performs advanced network traffic analysis through extraction of artifacts </a:t>
            </a:r>
            <a:r>
              <a:rPr lang="en">
                <a:solidFill>
                  <a:schemeClr val="dk1"/>
                </a:solidFill>
              </a:rPr>
              <a:t>contained</a:t>
            </a:r>
            <a:r>
              <a:rPr lang="en">
                <a:solidFill>
                  <a:schemeClr val="dk1"/>
                </a:solidFill>
              </a:rPr>
              <a:t> in PCAP files. </a:t>
            </a:r>
            <a:endParaRPr>
              <a:solidFill>
                <a:schemeClr val="dk1"/>
              </a:solidFill>
            </a:endParaRPr>
          </a:p>
          <a:p>
            <a:pPr indent="0" lvl="0" marL="0" rtl="0" algn="l">
              <a:spcBef>
                <a:spcPts val="1000"/>
              </a:spcBef>
              <a:spcAft>
                <a:spcPts val="0"/>
              </a:spcAft>
              <a:buNone/>
            </a:pPr>
            <a:r>
              <a:t/>
            </a:r>
            <a:endParaRPr/>
          </a:p>
        </p:txBody>
      </p:sp>
      <p:grpSp>
        <p:nvGrpSpPr>
          <p:cNvPr id="2795" name="Google Shape;2795;p151"/>
          <p:cNvGrpSpPr/>
          <p:nvPr/>
        </p:nvGrpSpPr>
        <p:grpSpPr>
          <a:xfrm>
            <a:off x="457181" y="1345103"/>
            <a:ext cx="533372" cy="533480"/>
            <a:chOff x="457200" y="1378813"/>
            <a:chExt cx="695400" cy="695450"/>
          </a:xfrm>
        </p:grpSpPr>
        <p:sp>
          <p:nvSpPr>
            <p:cNvPr id="2796" name="Google Shape;2796;p151"/>
            <p:cNvSpPr/>
            <p:nvPr/>
          </p:nvSpPr>
          <p:spPr>
            <a:xfrm>
              <a:off x="457200" y="1378813"/>
              <a:ext cx="695400" cy="6213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797" name="Google Shape;2797;p151"/>
            <p:cNvSpPr/>
            <p:nvPr/>
          </p:nvSpPr>
          <p:spPr>
            <a:xfrm rot="10800000">
              <a:off x="634726" y="1885638"/>
              <a:ext cx="340325" cy="188625"/>
            </a:xfrm>
            <a:prstGeom prst="flowChartExtra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8" name="Google Shape;2798;p151"/>
          <p:cNvGrpSpPr/>
          <p:nvPr/>
        </p:nvGrpSpPr>
        <p:grpSpPr>
          <a:xfrm>
            <a:off x="3228956" y="1345103"/>
            <a:ext cx="533372" cy="533480"/>
            <a:chOff x="457200" y="1378813"/>
            <a:chExt cx="695400" cy="695450"/>
          </a:xfrm>
        </p:grpSpPr>
        <p:sp>
          <p:nvSpPr>
            <p:cNvPr id="2799" name="Google Shape;2799;p151"/>
            <p:cNvSpPr/>
            <p:nvPr/>
          </p:nvSpPr>
          <p:spPr>
            <a:xfrm>
              <a:off x="457200" y="1378813"/>
              <a:ext cx="695400" cy="621300"/>
            </a:xfrm>
            <a:prstGeom prst="roundRect">
              <a:avLst>
                <a:gd fmla="val 16667" name="adj"/>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800" name="Google Shape;2800;p151"/>
            <p:cNvSpPr/>
            <p:nvPr/>
          </p:nvSpPr>
          <p:spPr>
            <a:xfrm rot="10800000">
              <a:off x="634726" y="1885638"/>
              <a:ext cx="340325" cy="188625"/>
            </a:xfrm>
            <a:prstGeom prst="flowChartExtra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1" name="Google Shape;2801;p151"/>
          <p:cNvGrpSpPr/>
          <p:nvPr/>
        </p:nvGrpSpPr>
        <p:grpSpPr>
          <a:xfrm>
            <a:off x="6134081" y="1345853"/>
            <a:ext cx="533372" cy="533480"/>
            <a:chOff x="457200" y="1378813"/>
            <a:chExt cx="695400" cy="695450"/>
          </a:xfrm>
        </p:grpSpPr>
        <p:sp>
          <p:nvSpPr>
            <p:cNvPr id="2802" name="Google Shape;2802;p151"/>
            <p:cNvSpPr/>
            <p:nvPr/>
          </p:nvSpPr>
          <p:spPr>
            <a:xfrm>
              <a:off x="457200" y="1378813"/>
              <a:ext cx="695400" cy="621300"/>
            </a:xfrm>
            <a:prstGeom prst="roundRect">
              <a:avLst>
                <a:gd fmla="val 16667" name="adj"/>
              </a:avLst>
            </a:prstGeom>
            <a:solidFill>
              <a:srgbClr val="59C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803" name="Google Shape;2803;p151"/>
            <p:cNvSpPr/>
            <p:nvPr/>
          </p:nvSpPr>
          <p:spPr>
            <a:xfrm rot="10800000">
              <a:off x="634726" y="1885638"/>
              <a:ext cx="340325" cy="188625"/>
            </a:xfrm>
            <a:prstGeom prst="flowChartExtract">
              <a:avLst/>
            </a:prstGeom>
            <a:solidFill>
              <a:srgbClr val="59C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04" name="Google Shape;2804;p151"/>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808" name="Shape 2808"/>
        <p:cNvGrpSpPr/>
        <p:nvPr/>
      </p:nvGrpSpPr>
      <p:grpSpPr>
        <a:xfrm>
          <a:off x="0" y="0"/>
          <a:ext cx="0" cy="0"/>
          <a:chOff x="0" y="0"/>
          <a:chExt cx="0" cy="0"/>
        </a:xfrm>
      </p:grpSpPr>
      <p:sp>
        <p:nvSpPr>
          <p:cNvPr id="2809" name="Google Shape;2809;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Sguil</a:t>
            </a:r>
            <a:endParaRPr/>
          </a:p>
        </p:txBody>
      </p:sp>
      <p:sp>
        <p:nvSpPr>
          <p:cNvPr id="2810" name="Google Shape;2810;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Sguil has six key functions that help with analysis: </a:t>
            </a:r>
            <a:endParaRPr/>
          </a:p>
        </p:txBody>
      </p:sp>
      <p:sp>
        <p:nvSpPr>
          <p:cNvPr id="2811" name="Google Shape;2811;p152"/>
          <p:cNvSpPr txBox="1"/>
          <p:nvPr>
            <p:ph idx="3" type="subTitle"/>
          </p:nvPr>
        </p:nvSpPr>
        <p:spPr>
          <a:xfrm>
            <a:off x="-12150" y="12746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Performs simple aggregation of alert data records. </a:t>
            </a:r>
            <a:endParaRPr/>
          </a:p>
        </p:txBody>
      </p:sp>
      <p:sp>
        <p:nvSpPr>
          <p:cNvPr id="2812" name="Google Shape;2812;p152"/>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Makes available </a:t>
            </a:r>
            <a:r>
              <a:rPr lang="en"/>
              <a:t>certain</a:t>
            </a:r>
            <a:r>
              <a:rPr lang="en"/>
              <a:t> types of metadata. </a:t>
            </a:r>
            <a:endParaRPr/>
          </a:p>
        </p:txBody>
      </p:sp>
      <p:sp>
        <p:nvSpPr>
          <p:cNvPr id="2813" name="Google Shape;2813;p152"/>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Allows queries and review of alert data.</a:t>
            </a:r>
            <a:endParaRPr/>
          </a:p>
        </p:txBody>
      </p:sp>
      <p:sp>
        <p:nvSpPr>
          <p:cNvPr id="2814" name="Google Shape;2814;p152"/>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Allows queries and review of session data.</a:t>
            </a:r>
            <a:endParaRPr/>
          </a:p>
        </p:txBody>
      </p:sp>
      <p:sp>
        <p:nvSpPr>
          <p:cNvPr id="2815" name="Google Shape;2815;p152"/>
          <p:cNvSpPr txBox="1"/>
          <p:nvPr>
            <p:ph idx="7" type="subTitle"/>
          </p:nvPr>
        </p:nvSpPr>
        <p:spPr>
          <a:xfrm>
            <a:off x="12475" y="3622088"/>
            <a:ext cx="9144000" cy="4464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Allows easy transitions between alert or session data and full content data.</a:t>
            </a:r>
            <a:endParaRPr/>
          </a:p>
        </p:txBody>
      </p:sp>
      <p:sp>
        <p:nvSpPr>
          <p:cNvPr id="2816" name="Google Shape;2816;p152"/>
          <p:cNvSpPr txBox="1"/>
          <p:nvPr>
            <p:ph idx="8" type="subTitle"/>
          </p:nvPr>
        </p:nvSpPr>
        <p:spPr>
          <a:xfrm>
            <a:off x="12475" y="4236125"/>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Counts and classifies events, enabling escalation and other incident response decisions.</a:t>
            </a:r>
            <a:endParaRPr/>
          </a:p>
        </p:txBody>
      </p:sp>
      <p:sp>
        <p:nvSpPr>
          <p:cNvPr id="2817" name="Google Shape;2817;p1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818" name="Google Shape;2818;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819" name="Google Shape;2819;p152"/>
          <p:cNvGrpSpPr/>
          <p:nvPr/>
        </p:nvGrpSpPr>
        <p:grpSpPr>
          <a:xfrm>
            <a:off x="457200" y="1237825"/>
            <a:ext cx="776900" cy="486300"/>
            <a:chOff x="457200" y="1466425"/>
            <a:chExt cx="776900" cy="486300"/>
          </a:xfrm>
        </p:grpSpPr>
        <p:sp>
          <p:nvSpPr>
            <p:cNvPr id="2820" name="Google Shape;2820;p152"/>
            <p:cNvSpPr/>
            <p:nvPr/>
          </p:nvSpPr>
          <p:spPr>
            <a:xfrm>
              <a:off x="457200" y="1466425"/>
              <a:ext cx="695400" cy="486300"/>
            </a:xfrm>
            <a:prstGeom prst="roundRect">
              <a:avLst>
                <a:gd fmla="val 16667" name="adj"/>
              </a:avLst>
            </a:prstGeom>
            <a:solidFill>
              <a:srgbClr val="5936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1" name="Google Shape;2821;p152"/>
            <p:cNvSpPr/>
            <p:nvPr/>
          </p:nvSpPr>
          <p:spPr>
            <a:xfrm rot="5400000">
              <a:off x="973100" y="1624950"/>
              <a:ext cx="333375" cy="188625"/>
            </a:xfrm>
            <a:prstGeom prst="flowChartExtract">
              <a:avLst/>
            </a:prstGeom>
            <a:solidFill>
              <a:srgbClr val="59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152"/>
          <p:cNvGrpSpPr/>
          <p:nvPr/>
        </p:nvGrpSpPr>
        <p:grpSpPr>
          <a:xfrm>
            <a:off x="457200" y="1828900"/>
            <a:ext cx="776900" cy="486300"/>
            <a:chOff x="457200" y="1466425"/>
            <a:chExt cx="776900" cy="486300"/>
          </a:xfrm>
        </p:grpSpPr>
        <p:sp>
          <p:nvSpPr>
            <p:cNvPr id="2823" name="Google Shape;2823;p152"/>
            <p:cNvSpPr/>
            <p:nvPr/>
          </p:nvSpPr>
          <p:spPr>
            <a:xfrm>
              <a:off x="457200" y="1466425"/>
              <a:ext cx="695400" cy="486300"/>
            </a:xfrm>
            <a:prstGeom prst="roundRect">
              <a:avLst>
                <a:gd fmla="val 16667" name="adj"/>
              </a:avLst>
            </a:prstGeom>
            <a:solidFill>
              <a:srgbClr val="5936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24" name="Google Shape;2824;p152"/>
            <p:cNvSpPr/>
            <p:nvPr/>
          </p:nvSpPr>
          <p:spPr>
            <a:xfrm rot="5400000">
              <a:off x="973100" y="1624950"/>
              <a:ext cx="333375" cy="188625"/>
            </a:xfrm>
            <a:prstGeom prst="flowChartExtract">
              <a:avLst/>
            </a:prstGeom>
            <a:solidFill>
              <a:srgbClr val="59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5" name="Google Shape;2825;p152"/>
          <p:cNvGrpSpPr/>
          <p:nvPr/>
        </p:nvGrpSpPr>
        <p:grpSpPr>
          <a:xfrm>
            <a:off x="457200" y="2419975"/>
            <a:ext cx="776900" cy="486300"/>
            <a:chOff x="457200" y="1466425"/>
            <a:chExt cx="776900" cy="486300"/>
          </a:xfrm>
        </p:grpSpPr>
        <p:sp>
          <p:nvSpPr>
            <p:cNvPr id="2826" name="Google Shape;2826;p152"/>
            <p:cNvSpPr/>
            <p:nvPr/>
          </p:nvSpPr>
          <p:spPr>
            <a:xfrm>
              <a:off x="457200" y="1466425"/>
              <a:ext cx="695400" cy="486300"/>
            </a:xfrm>
            <a:prstGeom prst="roundRect">
              <a:avLst>
                <a:gd fmla="val 16667" name="adj"/>
              </a:avLst>
            </a:prstGeom>
            <a:solidFill>
              <a:srgbClr val="5936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27" name="Google Shape;2827;p152"/>
            <p:cNvSpPr/>
            <p:nvPr/>
          </p:nvSpPr>
          <p:spPr>
            <a:xfrm rot="5400000">
              <a:off x="973100" y="1624950"/>
              <a:ext cx="333375" cy="188625"/>
            </a:xfrm>
            <a:prstGeom prst="flowChartExtract">
              <a:avLst/>
            </a:prstGeom>
            <a:solidFill>
              <a:srgbClr val="59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152"/>
          <p:cNvGrpSpPr/>
          <p:nvPr/>
        </p:nvGrpSpPr>
        <p:grpSpPr>
          <a:xfrm>
            <a:off x="457200" y="3011050"/>
            <a:ext cx="776900" cy="486300"/>
            <a:chOff x="457200" y="1466425"/>
            <a:chExt cx="776900" cy="486300"/>
          </a:xfrm>
        </p:grpSpPr>
        <p:sp>
          <p:nvSpPr>
            <p:cNvPr id="2829" name="Google Shape;2829;p152"/>
            <p:cNvSpPr/>
            <p:nvPr/>
          </p:nvSpPr>
          <p:spPr>
            <a:xfrm>
              <a:off x="457200" y="1466425"/>
              <a:ext cx="695400" cy="486300"/>
            </a:xfrm>
            <a:prstGeom prst="roundRect">
              <a:avLst>
                <a:gd fmla="val 16667" name="adj"/>
              </a:avLst>
            </a:prstGeom>
            <a:solidFill>
              <a:srgbClr val="5936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0" name="Google Shape;2830;p152"/>
            <p:cNvSpPr/>
            <p:nvPr/>
          </p:nvSpPr>
          <p:spPr>
            <a:xfrm rot="5400000">
              <a:off x="973100" y="1624950"/>
              <a:ext cx="333375" cy="188625"/>
            </a:xfrm>
            <a:prstGeom prst="flowChartExtract">
              <a:avLst/>
            </a:prstGeom>
            <a:solidFill>
              <a:srgbClr val="59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1" name="Google Shape;2831;p152"/>
          <p:cNvGrpSpPr/>
          <p:nvPr/>
        </p:nvGrpSpPr>
        <p:grpSpPr>
          <a:xfrm>
            <a:off x="457200" y="3602137"/>
            <a:ext cx="776900" cy="486300"/>
            <a:chOff x="457200" y="1466425"/>
            <a:chExt cx="776900" cy="486300"/>
          </a:xfrm>
        </p:grpSpPr>
        <p:sp>
          <p:nvSpPr>
            <p:cNvPr id="2832" name="Google Shape;2832;p152"/>
            <p:cNvSpPr/>
            <p:nvPr/>
          </p:nvSpPr>
          <p:spPr>
            <a:xfrm>
              <a:off x="457200" y="1466425"/>
              <a:ext cx="695400" cy="486300"/>
            </a:xfrm>
            <a:prstGeom prst="roundRect">
              <a:avLst>
                <a:gd fmla="val 16667" name="adj"/>
              </a:avLst>
            </a:prstGeom>
            <a:solidFill>
              <a:srgbClr val="5936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33" name="Google Shape;2833;p152"/>
            <p:cNvSpPr/>
            <p:nvPr/>
          </p:nvSpPr>
          <p:spPr>
            <a:xfrm rot="5400000">
              <a:off x="973100" y="1624950"/>
              <a:ext cx="333375" cy="188625"/>
            </a:xfrm>
            <a:prstGeom prst="flowChartExtract">
              <a:avLst/>
            </a:prstGeom>
            <a:solidFill>
              <a:srgbClr val="59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4" name="Google Shape;2834;p152"/>
          <p:cNvGrpSpPr/>
          <p:nvPr/>
        </p:nvGrpSpPr>
        <p:grpSpPr>
          <a:xfrm>
            <a:off x="457200" y="4193262"/>
            <a:ext cx="776900" cy="486300"/>
            <a:chOff x="457200" y="1466425"/>
            <a:chExt cx="776900" cy="486300"/>
          </a:xfrm>
        </p:grpSpPr>
        <p:sp>
          <p:nvSpPr>
            <p:cNvPr id="2835" name="Google Shape;2835;p152"/>
            <p:cNvSpPr/>
            <p:nvPr/>
          </p:nvSpPr>
          <p:spPr>
            <a:xfrm>
              <a:off x="457200" y="1466425"/>
              <a:ext cx="695400" cy="486300"/>
            </a:xfrm>
            <a:prstGeom prst="roundRect">
              <a:avLst>
                <a:gd fmla="val 16667" name="adj"/>
              </a:avLst>
            </a:prstGeom>
            <a:solidFill>
              <a:srgbClr val="5936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36" name="Google Shape;2836;p152"/>
            <p:cNvSpPr/>
            <p:nvPr/>
          </p:nvSpPr>
          <p:spPr>
            <a:xfrm rot="5400000">
              <a:off x="973100" y="1624950"/>
              <a:ext cx="333375" cy="188625"/>
            </a:xfrm>
            <a:prstGeom prst="flowChartExtract">
              <a:avLst/>
            </a:prstGeom>
            <a:solidFill>
              <a:srgbClr val="59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840" name="Shape 2840"/>
        <p:cNvGrpSpPr/>
        <p:nvPr/>
      </p:nvGrpSpPr>
      <p:grpSpPr>
        <a:xfrm>
          <a:off x="0" y="0"/>
          <a:ext cx="0" cy="0"/>
          <a:chOff x="0" y="0"/>
          <a:chExt cx="0" cy="0"/>
        </a:xfrm>
      </p:grpSpPr>
      <p:sp>
        <p:nvSpPr>
          <p:cNvPr id="2841" name="Google Shape;2841;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Sguil</a:t>
            </a:r>
            <a:endParaRPr/>
          </a:p>
        </p:txBody>
      </p:sp>
      <p:sp>
        <p:nvSpPr>
          <p:cNvPr id="2842" name="Google Shape;2842;p15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Sguil has four main sections:</a:t>
            </a:r>
            <a:endParaRPr/>
          </a:p>
        </p:txBody>
      </p:sp>
      <p:sp>
        <p:nvSpPr>
          <p:cNvPr id="2843" name="Google Shape;2843;p153"/>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Alert Panel </a:t>
            </a:r>
            <a:endParaRPr sz="1800"/>
          </a:p>
        </p:txBody>
      </p:sp>
      <p:sp>
        <p:nvSpPr>
          <p:cNvPr id="2844" name="Google Shape;2844;p153"/>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Snort Rule </a:t>
            </a:r>
            <a:endParaRPr sz="1800"/>
          </a:p>
        </p:txBody>
      </p:sp>
      <p:sp>
        <p:nvSpPr>
          <p:cNvPr id="2845" name="Google Shape;2845;p153"/>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Packet Data</a:t>
            </a:r>
            <a:endParaRPr sz="1800"/>
          </a:p>
        </p:txBody>
      </p:sp>
      <p:sp>
        <p:nvSpPr>
          <p:cNvPr id="2846" name="Google Shape;2846;p153"/>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IP Resolution </a:t>
            </a:r>
            <a:endParaRPr sz="1800"/>
          </a:p>
        </p:txBody>
      </p:sp>
      <p:sp>
        <p:nvSpPr>
          <p:cNvPr id="2847" name="Google Shape;2847;p1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848" name="Google Shape;2848;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849" name="Google Shape;2849;p153"/>
          <p:cNvGrpSpPr/>
          <p:nvPr/>
        </p:nvGrpSpPr>
        <p:grpSpPr>
          <a:xfrm>
            <a:off x="457200" y="1378813"/>
            <a:ext cx="776889" cy="621300"/>
            <a:chOff x="457200" y="1378813"/>
            <a:chExt cx="776889" cy="621300"/>
          </a:xfrm>
        </p:grpSpPr>
        <p:sp>
          <p:nvSpPr>
            <p:cNvPr id="2850" name="Google Shape;2850;p153"/>
            <p:cNvSpPr/>
            <p:nvPr/>
          </p:nvSpPr>
          <p:spPr>
            <a:xfrm>
              <a:off x="457200" y="1378813"/>
              <a:ext cx="695400" cy="621300"/>
            </a:xfrm>
            <a:prstGeom prst="roundRect">
              <a:avLst>
                <a:gd fmla="val 16667" name="adj"/>
              </a:avLst>
            </a:prstGeom>
            <a:solidFill>
              <a:srgbClr val="5936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51" name="Google Shape;2851;p153"/>
            <p:cNvSpPr/>
            <p:nvPr/>
          </p:nvSpPr>
          <p:spPr>
            <a:xfrm rot="5400000">
              <a:off x="969614" y="1607625"/>
              <a:ext cx="340325" cy="188625"/>
            </a:xfrm>
            <a:prstGeom prst="flowChartExtract">
              <a:avLst/>
            </a:prstGeom>
            <a:solidFill>
              <a:srgbClr val="59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52" name="Google Shape;2852;p153"/>
          <p:cNvGrpSpPr/>
          <p:nvPr/>
        </p:nvGrpSpPr>
        <p:grpSpPr>
          <a:xfrm>
            <a:off x="457200" y="2228725"/>
            <a:ext cx="776889" cy="621300"/>
            <a:chOff x="457200" y="1378813"/>
            <a:chExt cx="776889" cy="621300"/>
          </a:xfrm>
        </p:grpSpPr>
        <p:sp>
          <p:nvSpPr>
            <p:cNvPr id="2853" name="Google Shape;2853;p153"/>
            <p:cNvSpPr/>
            <p:nvPr/>
          </p:nvSpPr>
          <p:spPr>
            <a:xfrm>
              <a:off x="457200" y="1378813"/>
              <a:ext cx="695400" cy="621300"/>
            </a:xfrm>
            <a:prstGeom prst="roundRect">
              <a:avLst>
                <a:gd fmla="val 16667" name="adj"/>
              </a:avLst>
            </a:prstGeom>
            <a:solidFill>
              <a:srgbClr val="5936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4" name="Google Shape;2854;p153"/>
            <p:cNvSpPr/>
            <p:nvPr/>
          </p:nvSpPr>
          <p:spPr>
            <a:xfrm rot="5400000">
              <a:off x="969614" y="1607625"/>
              <a:ext cx="340325" cy="188625"/>
            </a:xfrm>
            <a:prstGeom prst="flowChartExtract">
              <a:avLst/>
            </a:prstGeom>
            <a:solidFill>
              <a:srgbClr val="59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55" name="Google Shape;2855;p153"/>
          <p:cNvGrpSpPr/>
          <p:nvPr/>
        </p:nvGrpSpPr>
        <p:grpSpPr>
          <a:xfrm>
            <a:off x="457200" y="3073850"/>
            <a:ext cx="776889" cy="621300"/>
            <a:chOff x="457200" y="1378813"/>
            <a:chExt cx="776889" cy="621300"/>
          </a:xfrm>
        </p:grpSpPr>
        <p:sp>
          <p:nvSpPr>
            <p:cNvPr id="2856" name="Google Shape;2856;p153"/>
            <p:cNvSpPr/>
            <p:nvPr/>
          </p:nvSpPr>
          <p:spPr>
            <a:xfrm>
              <a:off x="457200" y="1378813"/>
              <a:ext cx="695400" cy="621300"/>
            </a:xfrm>
            <a:prstGeom prst="roundRect">
              <a:avLst>
                <a:gd fmla="val 16667" name="adj"/>
              </a:avLst>
            </a:prstGeom>
            <a:solidFill>
              <a:srgbClr val="5936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57" name="Google Shape;2857;p153"/>
            <p:cNvSpPr/>
            <p:nvPr/>
          </p:nvSpPr>
          <p:spPr>
            <a:xfrm rot="5400000">
              <a:off x="969614" y="1607625"/>
              <a:ext cx="340325" cy="188625"/>
            </a:xfrm>
            <a:prstGeom prst="flowChartExtract">
              <a:avLst/>
            </a:prstGeom>
            <a:solidFill>
              <a:srgbClr val="59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153"/>
          <p:cNvGrpSpPr/>
          <p:nvPr/>
        </p:nvGrpSpPr>
        <p:grpSpPr>
          <a:xfrm>
            <a:off x="457200" y="3923750"/>
            <a:ext cx="776889" cy="621300"/>
            <a:chOff x="457200" y="1378813"/>
            <a:chExt cx="776889" cy="621300"/>
          </a:xfrm>
        </p:grpSpPr>
        <p:sp>
          <p:nvSpPr>
            <p:cNvPr id="2859" name="Google Shape;2859;p153"/>
            <p:cNvSpPr/>
            <p:nvPr/>
          </p:nvSpPr>
          <p:spPr>
            <a:xfrm>
              <a:off x="457200" y="1378813"/>
              <a:ext cx="695400" cy="621300"/>
            </a:xfrm>
            <a:prstGeom prst="roundRect">
              <a:avLst>
                <a:gd fmla="val 16667" name="adj"/>
              </a:avLst>
            </a:prstGeom>
            <a:solidFill>
              <a:srgbClr val="5936B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60" name="Google Shape;2860;p153"/>
            <p:cNvSpPr/>
            <p:nvPr/>
          </p:nvSpPr>
          <p:spPr>
            <a:xfrm rot="5400000">
              <a:off x="969614" y="1607625"/>
              <a:ext cx="340325" cy="188625"/>
            </a:xfrm>
            <a:prstGeom prst="flowChartExtract">
              <a:avLst/>
            </a:prstGeom>
            <a:solidFill>
              <a:srgbClr val="593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864" name="Shape 2864"/>
        <p:cNvGrpSpPr/>
        <p:nvPr/>
      </p:nvGrpSpPr>
      <p:grpSpPr>
        <a:xfrm>
          <a:off x="0" y="0"/>
          <a:ext cx="0" cy="0"/>
          <a:chOff x="0" y="0"/>
          <a:chExt cx="0" cy="0"/>
        </a:xfrm>
      </p:grpSpPr>
      <p:sp>
        <p:nvSpPr>
          <p:cNvPr id="2865" name="Google Shape;2865;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Sguil Alert Panel</a:t>
            </a:r>
            <a:endParaRPr/>
          </a:p>
        </p:txBody>
      </p:sp>
      <p:pic>
        <p:nvPicPr>
          <p:cNvPr id="2866" name="Google Shape;2866;p154"/>
          <p:cNvPicPr preferRelativeResize="0"/>
          <p:nvPr/>
        </p:nvPicPr>
        <p:blipFill>
          <a:blip r:embed="rId3">
            <a:alphaModFix/>
          </a:blip>
          <a:stretch>
            <a:fillRect/>
          </a:stretch>
        </p:blipFill>
        <p:spPr>
          <a:xfrm>
            <a:off x="473700" y="812401"/>
            <a:ext cx="7905303" cy="1996299"/>
          </a:xfrm>
          <a:prstGeom prst="rect">
            <a:avLst/>
          </a:prstGeom>
          <a:noFill/>
          <a:ln cap="flat" cmpd="sng" w="9525">
            <a:solidFill>
              <a:srgbClr val="000000"/>
            </a:solidFill>
            <a:prstDash val="solid"/>
            <a:round/>
            <a:headEnd len="sm" w="sm" type="none"/>
            <a:tailEnd len="sm" w="sm" type="none"/>
          </a:ln>
        </p:spPr>
      </p:pic>
      <p:sp>
        <p:nvSpPr>
          <p:cNvPr id="2867" name="Google Shape;2867;p1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graphicFrame>
        <p:nvGraphicFramePr>
          <p:cNvPr id="2868" name="Google Shape;2868;p154"/>
          <p:cNvGraphicFramePr/>
          <p:nvPr/>
        </p:nvGraphicFramePr>
        <p:xfrm>
          <a:off x="473688" y="3026400"/>
          <a:ext cx="3000000" cy="3000000"/>
        </p:xfrm>
        <a:graphic>
          <a:graphicData uri="http://schemas.openxmlformats.org/drawingml/2006/table">
            <a:tbl>
              <a:tblPr>
                <a:noFill/>
                <a:tableStyleId>{A9549F7B-D92F-4047-81AF-5A66BDD137E0}</a:tableStyleId>
              </a:tblPr>
              <a:tblGrid>
                <a:gridCol w="1774600"/>
                <a:gridCol w="6130700"/>
              </a:tblGrid>
              <a:tr h="866150">
                <a:tc>
                  <a:txBody>
                    <a:bodyPr/>
                    <a:lstStyle/>
                    <a:p>
                      <a:pPr indent="0" lvl="0" marL="0" rtl="0" algn="l">
                        <a:spcBef>
                          <a:spcPts val="0"/>
                        </a:spcBef>
                        <a:spcAft>
                          <a:spcPts val="0"/>
                        </a:spcAft>
                        <a:buNone/>
                      </a:pPr>
                      <a:r>
                        <a:rPr b="1" lang="en">
                          <a:latin typeface="Inconsolata"/>
                          <a:ea typeface="Inconsolata"/>
                          <a:cs typeface="Inconsolata"/>
                          <a:sym typeface="Inconsolata"/>
                        </a:rPr>
                        <a:t>ST or Status</a:t>
                      </a:r>
                      <a:endParaRPr b="1">
                        <a:latin typeface="Inconsolata"/>
                        <a:ea typeface="Inconsolata"/>
                        <a:cs typeface="Inconsolata"/>
                        <a:sym typeface="Inconsolata"/>
                      </a:endParaRPr>
                    </a:p>
                  </a:txBody>
                  <a:tcPr marT="36575" marB="1827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BEA9F3"/>
                    </a:solidFill>
                  </a:tcPr>
                </a:tc>
                <a:tc>
                  <a:txBody>
                    <a:bodyPr/>
                    <a:lstStyle/>
                    <a:p>
                      <a:pPr indent="0" lvl="0" marL="0" rtl="0" algn="l">
                        <a:spcBef>
                          <a:spcPts val="0"/>
                        </a:spcBef>
                        <a:spcAft>
                          <a:spcPts val="0"/>
                        </a:spcAft>
                        <a:buNone/>
                      </a:pPr>
                      <a:r>
                        <a:rPr lang="en" sz="1100">
                          <a:latin typeface="Roboto"/>
                          <a:ea typeface="Roboto"/>
                          <a:cs typeface="Roboto"/>
                          <a:sym typeface="Roboto"/>
                        </a:rPr>
                        <a:t>Colors indicate severity levels of real-time"or "</a:t>
                      </a:r>
                      <a:r>
                        <a:rPr lang="en" sz="1300">
                          <a:latin typeface="Inconsolata"/>
                          <a:ea typeface="Inconsolata"/>
                          <a:cs typeface="Inconsolata"/>
                          <a:sym typeface="Inconsolata"/>
                        </a:rPr>
                        <a:t>RT</a:t>
                      </a:r>
                      <a:r>
                        <a:rPr lang="en" sz="1100">
                          <a:latin typeface="Roboto"/>
                          <a:ea typeface="Roboto"/>
                          <a:cs typeface="Roboto"/>
                          <a:sym typeface="Roboto"/>
                        </a:rPr>
                        <a:t>" events.</a:t>
                      </a:r>
                      <a:endParaRPr sz="1100">
                        <a:latin typeface="Roboto"/>
                        <a:ea typeface="Roboto"/>
                        <a:cs typeface="Roboto"/>
                        <a:sym typeface="Roboto"/>
                      </a:endParaRPr>
                    </a:p>
                    <a:p>
                      <a:pPr indent="0" lvl="0" marL="228600" rtl="0" algn="l">
                        <a:lnSpc>
                          <a:spcPct val="125000"/>
                        </a:lnSpc>
                        <a:spcBef>
                          <a:spcPts val="500"/>
                        </a:spcBef>
                        <a:spcAft>
                          <a:spcPts val="0"/>
                        </a:spcAft>
                        <a:buClr>
                          <a:schemeClr val="dk1"/>
                        </a:buClr>
                        <a:buSzPts val="1100"/>
                        <a:buFont typeface="Arial"/>
                        <a:buNone/>
                      </a:pPr>
                      <a:r>
                        <a:rPr lang="en" sz="1100">
                          <a:solidFill>
                            <a:srgbClr val="FFFFFF"/>
                          </a:solidFill>
                          <a:highlight>
                            <a:srgbClr val="FF0000"/>
                          </a:highlight>
                          <a:latin typeface="Roboto"/>
                          <a:ea typeface="Roboto"/>
                          <a:cs typeface="Roboto"/>
                          <a:sym typeface="Roboto"/>
                        </a:rPr>
                        <a:t> Red </a:t>
                      </a:r>
                      <a:r>
                        <a:rPr lang="en" sz="1100">
                          <a:latin typeface="Roboto"/>
                          <a:ea typeface="Roboto"/>
                          <a:cs typeface="Roboto"/>
                          <a:sym typeface="Roboto"/>
                        </a:rPr>
                        <a:t> Critical, possible data breach in progress. Must be resolved immediately.</a:t>
                      </a:r>
                      <a:endParaRPr sz="1100">
                        <a:latin typeface="Roboto"/>
                        <a:ea typeface="Roboto"/>
                        <a:cs typeface="Roboto"/>
                        <a:sym typeface="Roboto"/>
                      </a:endParaRPr>
                    </a:p>
                    <a:p>
                      <a:pPr indent="0" lvl="0" marL="228600" rtl="0" algn="l">
                        <a:lnSpc>
                          <a:spcPct val="125000"/>
                        </a:lnSpc>
                        <a:spcBef>
                          <a:spcPts val="0"/>
                        </a:spcBef>
                        <a:spcAft>
                          <a:spcPts val="0"/>
                        </a:spcAft>
                        <a:buClr>
                          <a:schemeClr val="dk1"/>
                        </a:buClr>
                        <a:buSzPts val="1100"/>
                        <a:buFont typeface="Arial"/>
                        <a:buNone/>
                      </a:pPr>
                      <a:r>
                        <a:rPr lang="en" sz="1100">
                          <a:solidFill>
                            <a:srgbClr val="FFFFFF"/>
                          </a:solidFill>
                          <a:highlight>
                            <a:srgbClr val="FF9900"/>
                          </a:highlight>
                          <a:latin typeface="Roboto"/>
                          <a:ea typeface="Roboto"/>
                          <a:cs typeface="Roboto"/>
                          <a:sym typeface="Roboto"/>
                        </a:rPr>
                        <a:t> Orange </a:t>
                      </a:r>
                      <a:r>
                        <a:rPr lang="en" sz="1100">
                          <a:latin typeface="Roboto"/>
                          <a:ea typeface="Roboto"/>
                          <a:cs typeface="Roboto"/>
                          <a:sym typeface="Roboto"/>
                        </a:rPr>
                        <a:t> Moderate, high potential for data breach. Requires immediate review.</a:t>
                      </a:r>
                      <a:endParaRPr sz="1100">
                        <a:latin typeface="Roboto"/>
                        <a:ea typeface="Roboto"/>
                        <a:cs typeface="Roboto"/>
                        <a:sym typeface="Roboto"/>
                      </a:endParaRPr>
                    </a:p>
                    <a:p>
                      <a:pPr indent="0" lvl="0" marL="228600" rtl="0" algn="l">
                        <a:lnSpc>
                          <a:spcPct val="125000"/>
                        </a:lnSpc>
                        <a:spcBef>
                          <a:spcPts val="0"/>
                        </a:spcBef>
                        <a:spcAft>
                          <a:spcPts val="0"/>
                        </a:spcAft>
                        <a:buNone/>
                      </a:pPr>
                      <a:r>
                        <a:rPr lang="en" sz="1100">
                          <a:highlight>
                            <a:srgbClr val="FFFF00"/>
                          </a:highlight>
                          <a:latin typeface="Roboto"/>
                          <a:ea typeface="Roboto"/>
                          <a:cs typeface="Roboto"/>
                          <a:sym typeface="Roboto"/>
                        </a:rPr>
                        <a:t> Yellow </a:t>
                      </a:r>
                      <a:r>
                        <a:rPr lang="en" sz="1100">
                          <a:latin typeface="Roboto"/>
                          <a:ea typeface="Roboto"/>
                          <a:cs typeface="Roboto"/>
                          <a:sym typeface="Roboto"/>
                        </a:rPr>
                        <a:t>  General, low potential for data breach. Requires review.</a:t>
                      </a:r>
                      <a:endParaRPr sz="1100">
                        <a:latin typeface="Roboto"/>
                        <a:ea typeface="Roboto"/>
                        <a:cs typeface="Roboto"/>
                        <a:sym typeface="Roboto"/>
                      </a:endParaRPr>
                    </a:p>
                  </a:txBody>
                  <a:tcPr marT="36575" marB="1827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FFFFFF"/>
                    </a:solidFill>
                  </a:tcPr>
                </a:tc>
              </a:tr>
              <a:tr h="268200">
                <a:tc>
                  <a:txBody>
                    <a:bodyPr/>
                    <a:lstStyle/>
                    <a:p>
                      <a:pPr indent="0" lvl="0" marL="0" rtl="0" algn="l">
                        <a:spcBef>
                          <a:spcPts val="0"/>
                        </a:spcBef>
                        <a:spcAft>
                          <a:spcPts val="0"/>
                        </a:spcAft>
                        <a:buClr>
                          <a:schemeClr val="dk1"/>
                        </a:buClr>
                        <a:buSzPts val="1100"/>
                        <a:buFont typeface="Arial"/>
                        <a:buNone/>
                      </a:pPr>
                      <a:r>
                        <a:rPr b="1" lang="en">
                          <a:latin typeface="Inconsolata"/>
                          <a:ea typeface="Inconsolata"/>
                          <a:cs typeface="Inconsolata"/>
                          <a:sym typeface="Inconsolata"/>
                        </a:rPr>
                        <a:t>Alert ID</a:t>
                      </a:r>
                      <a:endParaRPr/>
                    </a:p>
                  </a:txBody>
                  <a:tcPr marT="36575" marB="1827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BEA9F3"/>
                    </a:solidFill>
                  </a:tcPr>
                </a:tc>
                <a:tc>
                  <a:txBody>
                    <a:bodyPr/>
                    <a:lstStyle/>
                    <a:p>
                      <a:pPr indent="0" lvl="0" marL="0" rtl="0" algn="l">
                        <a:spcBef>
                          <a:spcPts val="0"/>
                        </a:spcBef>
                        <a:spcAft>
                          <a:spcPts val="0"/>
                        </a:spcAft>
                        <a:buNone/>
                      </a:pPr>
                      <a:r>
                        <a:rPr lang="en" sz="1100">
                          <a:solidFill>
                            <a:schemeClr val="dk1"/>
                          </a:solidFill>
                          <a:latin typeface="Roboto"/>
                          <a:ea typeface="Roboto"/>
                          <a:cs typeface="Roboto"/>
                          <a:sym typeface="Roboto"/>
                        </a:rPr>
                        <a:t>A randomly generated numerical ID created by Sguil.</a:t>
                      </a:r>
                      <a:endParaRPr sz="1100">
                        <a:latin typeface="Roboto"/>
                        <a:ea typeface="Roboto"/>
                        <a:cs typeface="Roboto"/>
                        <a:sym typeface="Roboto"/>
                      </a:endParaRPr>
                    </a:p>
                  </a:txBody>
                  <a:tcPr marT="36575" marB="1827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FFFFFF"/>
                    </a:solidFill>
                  </a:tcPr>
                </a:tc>
              </a:tr>
              <a:tr h="233250">
                <a:tc>
                  <a:txBody>
                    <a:bodyPr/>
                    <a:lstStyle/>
                    <a:p>
                      <a:pPr indent="0" lvl="0" marL="0" rtl="0" algn="l">
                        <a:spcBef>
                          <a:spcPts val="0"/>
                        </a:spcBef>
                        <a:spcAft>
                          <a:spcPts val="0"/>
                        </a:spcAft>
                        <a:buClr>
                          <a:schemeClr val="dk1"/>
                        </a:buClr>
                        <a:buSzPts val="1100"/>
                        <a:buFont typeface="Arial"/>
                        <a:buNone/>
                      </a:pPr>
                      <a:r>
                        <a:rPr b="1" lang="en">
                          <a:latin typeface="Inconsolata"/>
                          <a:ea typeface="Inconsolata"/>
                          <a:cs typeface="Inconsolata"/>
                          <a:sym typeface="Inconsolata"/>
                        </a:rPr>
                        <a:t>Source IP</a:t>
                      </a:r>
                      <a:endParaRPr/>
                    </a:p>
                  </a:txBody>
                  <a:tcPr marT="36575" marB="1827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BEA9F3"/>
                    </a:solidFill>
                  </a:tcPr>
                </a:tc>
                <a:tc>
                  <a:txBody>
                    <a:bodyPr/>
                    <a:lstStyle/>
                    <a:p>
                      <a:pPr indent="0" lvl="0" marL="0" rtl="0" algn="l">
                        <a:spcBef>
                          <a:spcPts val="0"/>
                        </a:spcBef>
                        <a:spcAft>
                          <a:spcPts val="0"/>
                        </a:spcAft>
                        <a:buNone/>
                      </a:pPr>
                      <a:r>
                        <a:rPr lang="en" sz="1100">
                          <a:latin typeface="Roboto"/>
                          <a:ea typeface="Roboto"/>
                          <a:cs typeface="Roboto"/>
                          <a:sym typeface="Roboto"/>
                        </a:rPr>
                        <a:t>IP address of the source identified by the alert.</a:t>
                      </a:r>
                      <a:endParaRPr sz="1100">
                        <a:latin typeface="Roboto"/>
                        <a:ea typeface="Roboto"/>
                        <a:cs typeface="Roboto"/>
                        <a:sym typeface="Roboto"/>
                      </a:endParaRPr>
                    </a:p>
                  </a:txBody>
                  <a:tcPr marT="36575" marB="1827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FFFFFF"/>
                    </a:solidFill>
                  </a:tcPr>
                </a:tc>
              </a:tr>
              <a:tr h="268200">
                <a:tc>
                  <a:txBody>
                    <a:bodyPr/>
                    <a:lstStyle/>
                    <a:p>
                      <a:pPr indent="0" lvl="0" marL="0" rtl="0" algn="l">
                        <a:spcBef>
                          <a:spcPts val="0"/>
                        </a:spcBef>
                        <a:spcAft>
                          <a:spcPts val="0"/>
                        </a:spcAft>
                        <a:buClr>
                          <a:schemeClr val="dk1"/>
                        </a:buClr>
                        <a:buSzPts val="1100"/>
                        <a:buFont typeface="Arial"/>
                        <a:buNone/>
                      </a:pPr>
                      <a:r>
                        <a:rPr b="1" lang="en">
                          <a:latin typeface="Inconsolata"/>
                          <a:ea typeface="Inconsolata"/>
                          <a:cs typeface="Inconsolata"/>
                          <a:sym typeface="Inconsolata"/>
                        </a:rPr>
                        <a:t>Event Message</a:t>
                      </a:r>
                      <a:endParaRPr/>
                    </a:p>
                  </a:txBody>
                  <a:tcPr marT="36575" marB="1827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BEA9F3"/>
                    </a:solidFill>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message generated by the Snort rule option.</a:t>
                      </a:r>
                      <a:endParaRPr sz="1100">
                        <a:latin typeface="Roboto"/>
                        <a:ea typeface="Roboto"/>
                        <a:cs typeface="Roboto"/>
                        <a:sym typeface="Roboto"/>
                      </a:endParaRPr>
                    </a:p>
                  </a:txBody>
                  <a:tcPr marT="36575" marB="1827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71" name="Shape 2071"/>
        <p:cNvGrpSpPr/>
        <p:nvPr/>
      </p:nvGrpSpPr>
      <p:grpSpPr>
        <a:xfrm>
          <a:off x="0" y="0"/>
          <a:ext cx="0" cy="0"/>
          <a:chOff x="0" y="0"/>
          <a:chExt cx="0" cy="0"/>
        </a:xfrm>
      </p:grpSpPr>
      <p:pic>
        <p:nvPicPr>
          <p:cNvPr id="2072" name="Google Shape;2072;p110"/>
          <p:cNvPicPr preferRelativeResize="0"/>
          <p:nvPr/>
        </p:nvPicPr>
        <p:blipFill>
          <a:blip r:embed="rId3">
            <a:alphaModFix/>
          </a:blip>
          <a:stretch>
            <a:fillRect/>
          </a:stretch>
        </p:blipFill>
        <p:spPr>
          <a:xfrm>
            <a:off x="-12300" y="548"/>
            <a:ext cx="9143997" cy="5142427"/>
          </a:xfrm>
          <a:prstGeom prst="rect">
            <a:avLst/>
          </a:prstGeom>
          <a:noFill/>
          <a:ln>
            <a:noFill/>
          </a:ln>
        </p:spPr>
      </p:pic>
      <p:sp>
        <p:nvSpPr>
          <p:cNvPr id="2073" name="Google Shape;2073;p110"/>
          <p:cNvSpPr txBox="1"/>
          <p:nvPr/>
        </p:nvSpPr>
        <p:spPr>
          <a:xfrm>
            <a:off x="175" y="2048775"/>
            <a:ext cx="4784700" cy="2378400"/>
          </a:xfrm>
          <a:prstGeom prst="rect">
            <a:avLst/>
          </a:prstGeom>
          <a:noFill/>
          <a:ln>
            <a:noFill/>
          </a:ln>
        </p:spPr>
        <p:txBody>
          <a:bodyPr anchorCtr="0" anchor="t" bIns="914400" lIns="457200" spcFirstLastPara="1" rIns="457200" wrap="square" tIns="0">
            <a:noAutofit/>
          </a:bodyPr>
          <a:lstStyle/>
          <a:p>
            <a:pPr indent="-203200" lvl="0" marL="457200" rtl="0" algn="l">
              <a:lnSpc>
                <a:spcPct val="115000"/>
              </a:lnSpc>
              <a:spcBef>
                <a:spcPts val="0"/>
              </a:spcBef>
              <a:spcAft>
                <a:spcPts val="0"/>
              </a:spcAft>
              <a:buClr>
                <a:srgbClr val="FFD966"/>
              </a:buClr>
              <a:buSzPts val="1400"/>
              <a:buFont typeface="Roboto"/>
              <a:buChar char="●"/>
            </a:pPr>
            <a:r>
              <a:rPr lang="en">
                <a:solidFill>
                  <a:srgbClr val="FFFFFF"/>
                </a:solidFill>
                <a:latin typeface="Roboto"/>
                <a:ea typeface="Roboto"/>
                <a:cs typeface="Roboto"/>
                <a:sym typeface="Roboto"/>
              </a:rPr>
              <a:t>Firewalls do have limitations. They can be easily fooled through packet manipulation by clever hackers.</a:t>
            </a:r>
            <a:endParaRPr>
              <a:solidFill>
                <a:srgbClr val="FFFFFF"/>
              </a:solidFill>
              <a:latin typeface="Roboto"/>
              <a:ea typeface="Roboto"/>
              <a:cs typeface="Roboto"/>
              <a:sym typeface="Roboto"/>
            </a:endParaRPr>
          </a:p>
          <a:p>
            <a:pPr indent="-203200" lvl="0" marL="457200" rtl="0" algn="l">
              <a:lnSpc>
                <a:spcPct val="115000"/>
              </a:lnSpc>
              <a:spcBef>
                <a:spcPts val="1000"/>
              </a:spcBef>
              <a:spcAft>
                <a:spcPts val="0"/>
              </a:spcAft>
              <a:buClr>
                <a:srgbClr val="FFD966"/>
              </a:buClr>
              <a:buSzPts val="1400"/>
              <a:buFont typeface="Roboto"/>
              <a:buChar char="●"/>
            </a:pPr>
            <a:r>
              <a:rPr lang="en">
                <a:solidFill>
                  <a:srgbClr val="FFFFFF"/>
                </a:solidFill>
                <a:latin typeface="Roboto"/>
                <a:ea typeface="Roboto"/>
                <a:cs typeface="Roboto"/>
                <a:sym typeface="Roboto"/>
              </a:rPr>
              <a:t>For example, attackers can send malicious data through a firewall by hijacking or impersonating a trusted machine. </a:t>
            </a:r>
            <a:endParaRPr>
              <a:solidFill>
                <a:srgbClr val="FFFFFF"/>
              </a:solidFill>
              <a:latin typeface="Roboto"/>
              <a:ea typeface="Roboto"/>
              <a:cs typeface="Roboto"/>
              <a:sym typeface="Roboto"/>
            </a:endParaRPr>
          </a:p>
          <a:p>
            <a:pPr indent="0" lvl="0" marL="457200" rtl="0" algn="l">
              <a:lnSpc>
                <a:spcPct val="115000"/>
              </a:lnSpc>
              <a:spcBef>
                <a:spcPts val="1000"/>
              </a:spcBef>
              <a:spcAft>
                <a:spcPts val="1000"/>
              </a:spcAft>
              <a:buNone/>
            </a:pPr>
            <a:r>
              <a:rPr lang="en">
                <a:solidFill>
                  <a:srgbClr val="FFFFFF"/>
                </a:solidFill>
                <a:latin typeface="Roboto"/>
                <a:ea typeface="Roboto"/>
                <a:cs typeface="Roboto"/>
                <a:sym typeface="Roboto"/>
              </a:rPr>
              <a:t>This is why it's crucial to have an effective defense in depth methodology to help protect sensitive data.</a:t>
            </a:r>
            <a:endParaRPr>
              <a:solidFill>
                <a:srgbClr val="FFFFFF"/>
              </a:solidFill>
              <a:latin typeface="Roboto"/>
              <a:ea typeface="Roboto"/>
              <a:cs typeface="Roboto"/>
              <a:sym typeface="Roboto"/>
            </a:endParaRPr>
          </a:p>
        </p:txBody>
      </p:sp>
      <p:sp>
        <p:nvSpPr>
          <p:cNvPr id="2074" name="Google Shape;2074;p110"/>
          <p:cNvSpPr txBox="1"/>
          <p:nvPr/>
        </p:nvSpPr>
        <p:spPr>
          <a:xfrm>
            <a:off x="0" y="675975"/>
            <a:ext cx="6127800" cy="11823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700">
                <a:solidFill>
                  <a:srgbClr val="FFFFFF"/>
                </a:solidFill>
                <a:latin typeface="Roboto"/>
                <a:ea typeface="Roboto"/>
                <a:cs typeface="Roboto"/>
                <a:sym typeface="Roboto"/>
              </a:rPr>
              <a:t>Firewalls protect networks by using rules to make decisions. Firewalls are designed to allow traffic from trusted sources and block traffic from untrusted sources.</a:t>
            </a:r>
            <a:endParaRPr sz="1700">
              <a:solidFill>
                <a:srgbClr val="FFFFFF"/>
              </a:solidFill>
              <a:latin typeface="Roboto"/>
              <a:ea typeface="Roboto"/>
              <a:cs typeface="Roboto"/>
              <a:sym typeface="Roboto"/>
            </a:endParaRPr>
          </a:p>
        </p:txBody>
      </p:sp>
      <p:cxnSp>
        <p:nvCxnSpPr>
          <p:cNvPr id="2075" name="Google Shape;2075;p110"/>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cxnSp>
        <p:nvCxnSpPr>
          <p:cNvPr id="2076" name="Google Shape;2076;p110"/>
          <p:cNvCxnSpPr/>
          <p:nvPr/>
        </p:nvCxnSpPr>
        <p:spPr>
          <a:xfrm>
            <a:off x="274320" y="4906455"/>
            <a:ext cx="8595600" cy="10200"/>
          </a:xfrm>
          <a:prstGeom prst="straightConnector1">
            <a:avLst/>
          </a:prstGeom>
          <a:noFill/>
          <a:ln cap="flat" cmpd="sng" w="9525">
            <a:solidFill>
              <a:srgbClr val="FFFFFF"/>
            </a:solidFill>
            <a:prstDash val="solid"/>
            <a:round/>
            <a:headEnd len="med" w="med" type="none"/>
            <a:tailEnd len="med" w="med" type="none"/>
          </a:ln>
        </p:spPr>
      </p:cxnSp>
      <p:sp>
        <p:nvSpPr>
          <p:cNvPr id="2077" name="Google Shape;2077;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Recap</a:t>
            </a:r>
            <a:endParaRPr>
              <a:solidFill>
                <a:srgbClr val="FFFFFF"/>
              </a:solidFill>
            </a:endParaRPr>
          </a:p>
        </p:txBody>
      </p:sp>
      <p:sp>
        <p:nvSpPr>
          <p:cNvPr id="2078" name="Google Shape;2078;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cxnSp>
        <p:nvCxnSpPr>
          <p:cNvPr id="2079" name="Google Shape;2079;p110"/>
          <p:cNvCxnSpPr/>
          <p:nvPr/>
        </p:nvCxnSpPr>
        <p:spPr>
          <a:xfrm>
            <a:off x="274375" y="640080"/>
            <a:ext cx="8604300" cy="0"/>
          </a:xfrm>
          <a:prstGeom prst="straightConnector1">
            <a:avLst/>
          </a:prstGeom>
          <a:noFill/>
          <a:ln cap="flat" cmpd="sng" w="9525">
            <a:solidFill>
              <a:schemeClr val="dk2"/>
            </a:solidFill>
            <a:prstDash val="solid"/>
            <a:round/>
            <a:headEnd len="med" w="med" type="none"/>
            <a:tailEnd len="med" w="med" type="none"/>
          </a:ln>
        </p:spPr>
      </p:cxnSp>
      <p:cxnSp>
        <p:nvCxnSpPr>
          <p:cNvPr id="2080" name="Google Shape;2080;p110"/>
          <p:cNvCxnSpPr/>
          <p:nvPr/>
        </p:nvCxnSpPr>
        <p:spPr>
          <a:xfrm>
            <a:off x="274320" y="4906455"/>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2081" name="Google Shape;2081;p110"/>
          <p:cNvPicPr preferRelativeResize="0"/>
          <p:nvPr/>
        </p:nvPicPr>
        <p:blipFill>
          <a:blip r:embed="rId4">
            <a:alphaModFix/>
          </a:blip>
          <a:stretch>
            <a:fillRect/>
          </a:stretch>
        </p:blipFill>
        <p:spPr>
          <a:xfrm>
            <a:off x="5018150" y="1377399"/>
            <a:ext cx="3670000" cy="3432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872" name="Shape 2872"/>
        <p:cNvGrpSpPr/>
        <p:nvPr/>
      </p:nvGrpSpPr>
      <p:grpSpPr>
        <a:xfrm>
          <a:off x="0" y="0"/>
          <a:ext cx="0" cy="0"/>
          <a:chOff x="0" y="0"/>
          <a:chExt cx="0" cy="0"/>
        </a:xfrm>
      </p:grpSpPr>
      <p:sp>
        <p:nvSpPr>
          <p:cNvPr id="2873" name="Google Shape;2873;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Sguil</a:t>
            </a:r>
            <a:r>
              <a:rPr lang="en"/>
              <a:t> Snort Rule and Packet Data</a:t>
            </a:r>
            <a:endParaRPr/>
          </a:p>
        </p:txBody>
      </p:sp>
      <p:pic>
        <p:nvPicPr>
          <p:cNvPr id="2874" name="Google Shape;2874;p155"/>
          <p:cNvPicPr preferRelativeResize="0"/>
          <p:nvPr/>
        </p:nvPicPr>
        <p:blipFill>
          <a:blip r:embed="rId3">
            <a:alphaModFix/>
          </a:blip>
          <a:stretch>
            <a:fillRect/>
          </a:stretch>
        </p:blipFill>
        <p:spPr>
          <a:xfrm>
            <a:off x="460425" y="784450"/>
            <a:ext cx="5888500" cy="2031225"/>
          </a:xfrm>
          <a:prstGeom prst="rect">
            <a:avLst/>
          </a:prstGeom>
          <a:noFill/>
          <a:ln cap="flat" cmpd="sng" w="9525">
            <a:solidFill>
              <a:srgbClr val="000000"/>
            </a:solidFill>
            <a:prstDash val="solid"/>
            <a:round/>
            <a:headEnd len="sm" w="sm" type="none"/>
            <a:tailEnd len="sm" w="sm" type="none"/>
          </a:ln>
        </p:spPr>
      </p:pic>
      <p:sp>
        <p:nvSpPr>
          <p:cNvPr id="2875" name="Google Shape;2875;p1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graphicFrame>
        <p:nvGraphicFramePr>
          <p:cNvPr id="2876" name="Google Shape;2876;p155"/>
          <p:cNvGraphicFramePr/>
          <p:nvPr/>
        </p:nvGraphicFramePr>
        <p:xfrm>
          <a:off x="473688" y="3026400"/>
          <a:ext cx="3000000" cy="3000000"/>
        </p:xfrm>
        <a:graphic>
          <a:graphicData uri="http://schemas.openxmlformats.org/drawingml/2006/table">
            <a:tbl>
              <a:tblPr>
                <a:noFill/>
                <a:tableStyleId>{A9549F7B-D92F-4047-81AF-5A66BDD137E0}</a:tableStyleId>
              </a:tblPr>
              <a:tblGrid>
                <a:gridCol w="4807550"/>
                <a:gridCol w="3588425"/>
              </a:tblGrid>
              <a:tr h="289475">
                <a:tc>
                  <a:txBody>
                    <a:bodyPr/>
                    <a:lstStyle/>
                    <a:p>
                      <a:pPr indent="0" lvl="0" marL="0" rtl="0" algn="l">
                        <a:spcBef>
                          <a:spcPts val="0"/>
                        </a:spcBef>
                        <a:spcAft>
                          <a:spcPts val="0"/>
                        </a:spcAft>
                        <a:buNone/>
                      </a:pPr>
                      <a:r>
                        <a:rPr b="1" lang="en">
                          <a:latin typeface="Roboto"/>
                          <a:ea typeface="Roboto"/>
                          <a:cs typeface="Roboto"/>
                          <a:sym typeface="Roboto"/>
                        </a:rPr>
                        <a:t>Snort Rule</a:t>
                      </a:r>
                      <a:endParaRPr b="1">
                        <a:latin typeface="Roboto"/>
                        <a:ea typeface="Roboto"/>
                        <a:cs typeface="Roboto"/>
                        <a:sym typeface="Roboto"/>
                      </a:endParaRPr>
                    </a:p>
                  </a:txBody>
                  <a:tcPr marT="36575" marB="1827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BEA9F3"/>
                    </a:solidFill>
                  </a:tcPr>
                </a:tc>
                <a:tc>
                  <a:txBody>
                    <a:bodyPr/>
                    <a:lstStyle/>
                    <a:p>
                      <a:pPr indent="0" lvl="0" marL="0" rtl="0" algn="l">
                        <a:spcBef>
                          <a:spcPts val="0"/>
                        </a:spcBef>
                        <a:spcAft>
                          <a:spcPts val="0"/>
                        </a:spcAft>
                        <a:buNone/>
                      </a:pPr>
                      <a:r>
                        <a:rPr b="1" lang="en">
                          <a:solidFill>
                            <a:schemeClr val="dk1"/>
                          </a:solidFill>
                          <a:latin typeface="Roboto"/>
                          <a:ea typeface="Roboto"/>
                          <a:cs typeface="Roboto"/>
                          <a:sym typeface="Roboto"/>
                        </a:rPr>
                        <a:t>Packet Data</a:t>
                      </a:r>
                      <a:endParaRPr b="1">
                        <a:latin typeface="Roboto"/>
                        <a:ea typeface="Roboto"/>
                        <a:cs typeface="Roboto"/>
                        <a:sym typeface="Roboto"/>
                      </a:endParaRPr>
                    </a:p>
                  </a:txBody>
                  <a:tcPr marT="36575" marB="1827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BEA9F3"/>
                    </a:solidFill>
                  </a:tcPr>
                </a:tc>
              </a:tr>
              <a:tr h="503000">
                <a:tc rowSpan="2">
                  <a:txBody>
                    <a:bodyPr/>
                    <a:lstStyle/>
                    <a:p>
                      <a:pPr indent="0" lvl="0" marL="0" rtl="0" algn="l">
                        <a:lnSpc>
                          <a:spcPct val="115000"/>
                        </a:lnSpc>
                        <a:spcBef>
                          <a:spcPts val="0"/>
                        </a:spcBef>
                        <a:spcAft>
                          <a:spcPts val="0"/>
                        </a:spcAft>
                        <a:buNone/>
                      </a:pPr>
                      <a:r>
                        <a:rPr lang="en" sz="1100">
                          <a:latin typeface="Roboto"/>
                          <a:ea typeface="Roboto"/>
                          <a:cs typeface="Roboto"/>
                          <a:sym typeface="Roboto"/>
                        </a:rPr>
                        <a:t>In the top portion of this window is the Snort NIDS engine that generated alert data when traffic matched one of its rules.</a:t>
                      </a:r>
                      <a:endParaRPr sz="1100">
                        <a:latin typeface="Roboto"/>
                        <a:ea typeface="Roboto"/>
                        <a:cs typeface="Roboto"/>
                        <a:sym typeface="Roboto"/>
                      </a:endParaRPr>
                    </a:p>
                    <a:p>
                      <a:pPr indent="-177800" lvl="0" marL="228600" rtl="0" algn="l">
                        <a:lnSpc>
                          <a:spcPct val="115000"/>
                        </a:lnSpc>
                        <a:spcBef>
                          <a:spcPts val="500"/>
                        </a:spcBef>
                        <a:spcAft>
                          <a:spcPts val="0"/>
                        </a:spcAft>
                        <a:buClr>
                          <a:srgbClr val="7047DA"/>
                        </a:buClr>
                        <a:buSzPts val="1000"/>
                        <a:buFont typeface="Roboto"/>
                        <a:buChar char="●"/>
                      </a:pPr>
                      <a:r>
                        <a:rPr lang="en" sz="1000">
                          <a:solidFill>
                            <a:schemeClr val="dk1"/>
                          </a:solidFill>
                          <a:latin typeface="Roboto"/>
                          <a:ea typeface="Roboto"/>
                          <a:cs typeface="Roboto"/>
                          <a:sym typeface="Roboto"/>
                        </a:rPr>
                        <a:t>Alert data is an indicator of attack. An analyst may have to determine if it represents benign or malicious activity.</a:t>
                      </a:r>
                      <a:endParaRPr sz="1000">
                        <a:solidFill>
                          <a:schemeClr val="dk1"/>
                        </a:solidFill>
                        <a:latin typeface="Roboto"/>
                        <a:ea typeface="Roboto"/>
                        <a:cs typeface="Roboto"/>
                        <a:sym typeface="Roboto"/>
                      </a:endParaRPr>
                    </a:p>
                    <a:p>
                      <a:pPr indent="-177800" lvl="0" marL="228600" rtl="0" algn="l">
                        <a:lnSpc>
                          <a:spcPct val="115000"/>
                        </a:lnSpc>
                        <a:spcBef>
                          <a:spcPts val="500"/>
                        </a:spcBef>
                        <a:spcAft>
                          <a:spcPts val="500"/>
                        </a:spcAft>
                        <a:buClr>
                          <a:srgbClr val="7047DA"/>
                        </a:buClr>
                        <a:buSzPts val="1000"/>
                        <a:buFont typeface="Roboto"/>
                        <a:buChar char="●"/>
                      </a:pPr>
                      <a:r>
                        <a:rPr lang="en" sz="1000">
                          <a:solidFill>
                            <a:schemeClr val="dk1"/>
                          </a:solidFill>
                          <a:latin typeface="Roboto"/>
                          <a:ea typeface="Roboto"/>
                          <a:cs typeface="Roboto"/>
                          <a:sym typeface="Roboto"/>
                        </a:rPr>
                        <a:t>Alert data from the Snort NIDS stores entries in the Event Messages column that begin with text like “</a:t>
                      </a:r>
                      <a:r>
                        <a:rPr lang="en" sz="1200">
                          <a:solidFill>
                            <a:schemeClr val="dk1"/>
                          </a:solidFill>
                          <a:latin typeface="Inconsolata"/>
                          <a:ea typeface="Inconsolata"/>
                          <a:cs typeface="Inconsolata"/>
                          <a:sym typeface="Inconsolata"/>
                        </a:rPr>
                        <a:t>ET”</a:t>
                      </a:r>
                      <a:r>
                        <a:rPr lang="en" sz="1000">
                          <a:solidFill>
                            <a:schemeClr val="dk1"/>
                          </a:solidFill>
                          <a:latin typeface="Roboto"/>
                          <a:ea typeface="Roboto"/>
                          <a:cs typeface="Roboto"/>
                          <a:sym typeface="Roboto"/>
                        </a:rPr>
                        <a:t> (for Emerging Threats, an IDS rule source).</a:t>
                      </a:r>
                      <a:endParaRPr sz="1200">
                        <a:latin typeface="Roboto"/>
                        <a:ea typeface="Roboto"/>
                        <a:cs typeface="Roboto"/>
                        <a:sym typeface="Roboto"/>
                      </a:endParaRPr>
                    </a:p>
                  </a:txBody>
                  <a:tcPr marT="91425" marB="9142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FFFFFF"/>
                    </a:solidFill>
                  </a:tcPr>
                </a:tc>
                <a:tc rowSpan="2">
                  <a:txBody>
                    <a:bodyPr/>
                    <a:lstStyle/>
                    <a:p>
                      <a:pPr indent="0" lvl="0" marL="0" rtl="0" algn="l">
                        <a:lnSpc>
                          <a:spcPct val="115000"/>
                        </a:lnSpc>
                        <a:spcBef>
                          <a:spcPts val="0"/>
                        </a:spcBef>
                        <a:spcAft>
                          <a:spcPts val="0"/>
                        </a:spcAft>
                        <a:buNone/>
                      </a:pPr>
                      <a:r>
                        <a:rPr lang="en" sz="1100">
                          <a:solidFill>
                            <a:schemeClr val="dk1"/>
                          </a:solidFill>
                          <a:latin typeface="Roboto"/>
                          <a:ea typeface="Roboto"/>
                          <a:cs typeface="Roboto"/>
                          <a:sym typeface="Roboto"/>
                        </a:rPr>
                        <a:t>The lower, more colorful part of this window is the portion of Sguil that performs network packet analysis.</a:t>
                      </a:r>
                      <a:endParaRPr sz="1100">
                        <a:latin typeface="Roboto"/>
                        <a:ea typeface="Roboto"/>
                        <a:cs typeface="Roboto"/>
                        <a:sym typeface="Roboto"/>
                      </a:endParaRPr>
                    </a:p>
                    <a:p>
                      <a:pPr indent="-177800" lvl="0" marL="228600" rtl="0" algn="l">
                        <a:lnSpc>
                          <a:spcPct val="115000"/>
                        </a:lnSpc>
                        <a:spcBef>
                          <a:spcPts val="500"/>
                        </a:spcBef>
                        <a:spcAft>
                          <a:spcPts val="0"/>
                        </a:spcAft>
                        <a:buClr>
                          <a:srgbClr val="7047DA"/>
                        </a:buClr>
                        <a:buSzPts val="1000"/>
                        <a:buFont typeface="Roboto"/>
                        <a:buChar char="●"/>
                      </a:pPr>
                      <a:r>
                        <a:rPr lang="en" sz="1000">
                          <a:solidFill>
                            <a:schemeClr val="dk1"/>
                          </a:solidFill>
                          <a:latin typeface="Roboto"/>
                          <a:ea typeface="Roboto"/>
                          <a:cs typeface="Roboto"/>
                          <a:sym typeface="Roboto"/>
                        </a:rPr>
                        <a:t>The packet analyzer presents a detailed view of the </a:t>
                      </a:r>
                      <a:br>
                        <a:rPr lang="en" sz="1000">
                          <a:solidFill>
                            <a:schemeClr val="dk1"/>
                          </a:solidFill>
                          <a:latin typeface="Roboto"/>
                          <a:ea typeface="Roboto"/>
                          <a:cs typeface="Roboto"/>
                          <a:sym typeface="Roboto"/>
                        </a:rPr>
                      </a:br>
                      <a:r>
                        <a:rPr lang="en" sz="1000">
                          <a:solidFill>
                            <a:schemeClr val="dk1"/>
                          </a:solidFill>
                          <a:latin typeface="Roboto"/>
                          <a:ea typeface="Roboto"/>
                          <a:cs typeface="Roboto"/>
                          <a:sym typeface="Roboto"/>
                        </a:rPr>
                        <a:t>data capture that includes packet header information </a:t>
                      </a:r>
                      <a:br>
                        <a:rPr lang="en" sz="1000">
                          <a:solidFill>
                            <a:schemeClr val="dk1"/>
                          </a:solidFill>
                          <a:latin typeface="Roboto"/>
                          <a:ea typeface="Roboto"/>
                          <a:cs typeface="Roboto"/>
                          <a:sym typeface="Roboto"/>
                        </a:rPr>
                      </a:br>
                      <a:r>
                        <a:rPr lang="en" sz="1000">
                          <a:solidFill>
                            <a:schemeClr val="dk1"/>
                          </a:solidFill>
                          <a:latin typeface="Roboto"/>
                          <a:ea typeface="Roboto"/>
                          <a:cs typeface="Roboto"/>
                          <a:sym typeface="Roboto"/>
                        </a:rPr>
                        <a:t>and data streams presented in hex and text form.</a:t>
                      </a:r>
                      <a:endParaRPr sz="1200">
                        <a:solidFill>
                          <a:schemeClr val="dk1"/>
                        </a:solidFill>
                        <a:latin typeface="Roboto"/>
                        <a:ea typeface="Roboto"/>
                        <a:cs typeface="Roboto"/>
                        <a:sym typeface="Roboto"/>
                      </a:endParaRPr>
                    </a:p>
                    <a:p>
                      <a:pPr indent="-114300" lvl="0" marL="228600" rtl="0" algn="l">
                        <a:lnSpc>
                          <a:spcPct val="115000"/>
                        </a:lnSpc>
                        <a:spcBef>
                          <a:spcPts val="500"/>
                        </a:spcBef>
                        <a:spcAft>
                          <a:spcPts val="500"/>
                        </a:spcAft>
                        <a:buNone/>
                      </a:pPr>
                      <a:r>
                        <a:t/>
                      </a:r>
                      <a:endParaRPr sz="1000">
                        <a:solidFill>
                          <a:schemeClr val="dk1"/>
                        </a:solidFill>
                        <a:latin typeface="Roboto"/>
                        <a:ea typeface="Roboto"/>
                        <a:cs typeface="Roboto"/>
                        <a:sym typeface="Roboto"/>
                      </a:endParaRPr>
                    </a:p>
                  </a:txBody>
                  <a:tcPr marT="91425" marB="91425" marR="63500" marL="91425">
                    <a:lnL cap="flat" cmpd="sng" w="12700">
                      <a:solidFill>
                        <a:srgbClr val="5936B3"/>
                      </a:solidFill>
                      <a:prstDash val="solid"/>
                      <a:round/>
                      <a:headEnd len="sm" w="sm" type="none"/>
                      <a:tailEnd len="sm" w="sm" type="none"/>
                    </a:lnL>
                    <a:lnR cap="flat" cmpd="sng" w="12700">
                      <a:solidFill>
                        <a:srgbClr val="5936B3"/>
                      </a:solidFill>
                      <a:prstDash val="solid"/>
                      <a:round/>
                      <a:headEnd len="sm" w="sm" type="none"/>
                      <a:tailEnd len="sm" w="sm" type="none"/>
                    </a:lnR>
                    <a:lnT cap="flat" cmpd="sng" w="12700">
                      <a:solidFill>
                        <a:srgbClr val="5936B3"/>
                      </a:solidFill>
                      <a:prstDash val="solid"/>
                      <a:round/>
                      <a:headEnd len="sm" w="sm" type="none"/>
                      <a:tailEnd len="sm" w="sm" type="none"/>
                    </a:lnT>
                    <a:lnB cap="flat" cmpd="sng" w="12700">
                      <a:solidFill>
                        <a:srgbClr val="5936B3"/>
                      </a:solidFill>
                      <a:prstDash val="solid"/>
                      <a:round/>
                      <a:headEnd len="sm" w="sm" type="none"/>
                      <a:tailEnd len="sm" w="sm" type="none"/>
                    </a:lnB>
                    <a:solidFill>
                      <a:srgbClr val="FFFFFF"/>
                    </a:solidFill>
                  </a:tcPr>
                </a:tc>
              </a:tr>
              <a:tr h="308150">
                <a:tc vMerge="1"/>
                <a:tc vMerge="1"/>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880" name="Shape 2880"/>
        <p:cNvGrpSpPr/>
        <p:nvPr/>
      </p:nvGrpSpPr>
      <p:grpSpPr>
        <a:xfrm>
          <a:off x="0" y="0"/>
          <a:ext cx="0" cy="0"/>
          <a:chOff x="0" y="0"/>
          <a:chExt cx="0" cy="0"/>
        </a:xfrm>
      </p:grpSpPr>
      <p:sp>
        <p:nvSpPr>
          <p:cNvPr id="2881" name="Google Shape;2881;p1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Sguil’s IP Resolution</a:t>
            </a:r>
            <a:endParaRPr/>
          </a:p>
        </p:txBody>
      </p:sp>
      <p:sp>
        <p:nvSpPr>
          <p:cNvPr id="2882" name="Google Shape;2882;p156"/>
          <p:cNvSpPr txBox="1"/>
          <p:nvPr>
            <p:ph idx="3" type="body"/>
          </p:nvPr>
        </p:nvSpPr>
        <p:spPr>
          <a:xfrm>
            <a:off x="175" y="1284250"/>
            <a:ext cx="3495300" cy="2847600"/>
          </a:xfrm>
          <a:prstGeom prst="rect">
            <a:avLst/>
          </a:prstGeom>
        </p:spPr>
        <p:txBody>
          <a:bodyPr anchorCtr="0" anchor="t" bIns="91425" lIns="457200" spcFirstLastPara="1" rIns="0" wrap="square" tIns="91425">
            <a:noAutofit/>
          </a:bodyPr>
          <a:lstStyle/>
          <a:p>
            <a:pPr indent="-203200" lvl="0" marL="228600" rtl="0" algn="l">
              <a:lnSpc>
                <a:spcPct val="115000"/>
              </a:lnSpc>
              <a:spcBef>
                <a:spcPts val="0"/>
              </a:spcBef>
              <a:spcAft>
                <a:spcPts val="0"/>
              </a:spcAft>
              <a:buClr>
                <a:srgbClr val="7047DA"/>
              </a:buClr>
              <a:buSzPts val="1400"/>
              <a:buChar char="●"/>
            </a:pPr>
            <a:r>
              <a:rPr lang="en"/>
              <a:t>This information is used to reveal identifying information about the attacker, including domain name registries and IP addresses.</a:t>
            </a:r>
            <a:endParaRPr/>
          </a:p>
          <a:p>
            <a:pPr indent="-203200" lvl="0" marL="228600" rtl="0" algn="l">
              <a:lnSpc>
                <a:spcPct val="115000"/>
              </a:lnSpc>
              <a:spcBef>
                <a:spcPts val="1000"/>
              </a:spcBef>
              <a:spcAft>
                <a:spcPts val="1000"/>
              </a:spcAft>
              <a:buClr>
                <a:srgbClr val="7047DA"/>
              </a:buClr>
              <a:buSzPts val="1400"/>
              <a:buChar char="●"/>
            </a:pPr>
            <a:r>
              <a:rPr lang="en"/>
              <a:t>Other information may include country of origin, and possibly the names, email addresses, and/or phone numbers of the DNS registrants.</a:t>
            </a:r>
            <a:endParaRPr/>
          </a:p>
        </p:txBody>
      </p:sp>
      <p:pic>
        <p:nvPicPr>
          <p:cNvPr id="2883" name="Google Shape;2883;p156"/>
          <p:cNvPicPr preferRelativeResize="0"/>
          <p:nvPr/>
        </p:nvPicPr>
        <p:blipFill>
          <a:blip r:embed="rId3">
            <a:alphaModFix/>
          </a:blip>
          <a:stretch>
            <a:fillRect/>
          </a:stretch>
        </p:blipFill>
        <p:spPr>
          <a:xfrm>
            <a:off x="4052839" y="1167900"/>
            <a:ext cx="4613209" cy="3591214"/>
          </a:xfrm>
          <a:prstGeom prst="rect">
            <a:avLst/>
          </a:prstGeom>
          <a:noFill/>
          <a:ln cap="flat" cmpd="sng" w="9525">
            <a:solidFill>
              <a:srgbClr val="000000"/>
            </a:solidFill>
            <a:prstDash val="solid"/>
            <a:round/>
            <a:headEnd len="sm" w="sm" type="none"/>
            <a:tailEnd len="sm" w="sm" type="none"/>
          </a:ln>
        </p:spPr>
      </p:pic>
      <p:sp>
        <p:nvSpPr>
          <p:cNvPr id="2884" name="Google Shape;2884;p1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885" name="Google Shape;2885;p1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section of Sguil's analyst console provides reverse DNS lookup information. </a:t>
            </a:r>
            <a:endParaRPr/>
          </a:p>
        </p:txBody>
      </p:sp>
      <p:sp>
        <p:nvSpPr>
          <p:cNvPr id="2886" name="Google Shape;2886;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sp>
        <p:nvSpPr>
          <p:cNvPr id="2891" name="Google Shape;2891;p15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a:t>
            </a:r>
            <a:r>
              <a:rPr lang="en"/>
              <a:t>0 Minutes</a:t>
            </a:r>
            <a:endParaRPr/>
          </a:p>
        </p:txBody>
      </p:sp>
      <p:sp>
        <p:nvSpPr>
          <p:cNvPr id="2892" name="Google Shape;2892;p157"/>
          <p:cNvSpPr txBox="1"/>
          <p:nvPr>
            <p:ph idx="2" type="title"/>
          </p:nvPr>
        </p:nvSpPr>
        <p:spPr>
          <a:xfrm>
            <a:off x="273900" y="1042875"/>
            <a:ext cx="8193000" cy="2764200"/>
          </a:xfrm>
          <a:prstGeom prst="rect">
            <a:avLst/>
          </a:prstGeom>
        </p:spPr>
        <p:txBody>
          <a:bodyPr anchorCtr="0" anchor="t" bIns="91425" lIns="2560300" spcFirstLastPara="1" rIns="0" wrap="square" tIns="91425">
            <a:noAutofit/>
          </a:bodyPr>
          <a:lstStyle/>
          <a:p>
            <a:pPr indent="0" lvl="0" marL="0" rtl="0" algn="l">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Security Onion and NSM </a:t>
            </a:r>
            <a:endParaRPr sz="2600">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000">
                <a:latin typeface="Roboto Light"/>
                <a:ea typeface="Roboto Light"/>
                <a:cs typeface="Roboto Light"/>
                <a:sym typeface="Roboto Light"/>
              </a:rPr>
              <a:t>In this activity, you will </a:t>
            </a:r>
            <a:r>
              <a:rPr lang="en" sz="2000">
                <a:latin typeface="Roboto Light"/>
                <a:ea typeface="Roboto Light"/>
                <a:cs typeface="Roboto Light"/>
                <a:sym typeface="Roboto Light"/>
              </a:rPr>
              <a:t>reinforce your </a:t>
            </a:r>
            <a:endParaRPr sz="2000">
              <a:latin typeface="Roboto Light"/>
              <a:ea typeface="Roboto Light"/>
              <a:cs typeface="Roboto Light"/>
              <a:sym typeface="Roboto Light"/>
            </a:endParaRPr>
          </a:p>
          <a:p>
            <a:pPr indent="0" lvl="0" marL="0" rtl="0" algn="l">
              <a:lnSpc>
                <a:spcPct val="115000"/>
              </a:lnSpc>
              <a:spcBef>
                <a:spcPts val="0"/>
              </a:spcBef>
              <a:spcAft>
                <a:spcPts val="0"/>
              </a:spcAft>
              <a:buNone/>
            </a:pPr>
            <a:r>
              <a:rPr lang="en" sz="2000">
                <a:latin typeface="Roboto Light"/>
                <a:ea typeface="Roboto Light"/>
                <a:cs typeface="Roboto Light"/>
                <a:sym typeface="Roboto Light"/>
              </a:rPr>
              <a:t>knowledge of Security Onion and network </a:t>
            </a:r>
            <a:endParaRPr sz="2000">
              <a:latin typeface="Roboto Light"/>
              <a:ea typeface="Roboto Light"/>
              <a:cs typeface="Roboto Light"/>
              <a:sym typeface="Roboto Light"/>
            </a:endParaRPr>
          </a:p>
          <a:p>
            <a:pPr indent="0" lvl="0" marL="0" rtl="0" algn="l">
              <a:lnSpc>
                <a:spcPct val="115000"/>
              </a:lnSpc>
              <a:spcBef>
                <a:spcPts val="0"/>
              </a:spcBef>
              <a:spcAft>
                <a:spcPts val="0"/>
              </a:spcAft>
              <a:buNone/>
            </a:pPr>
            <a:r>
              <a:rPr lang="en" sz="2000">
                <a:latin typeface="Roboto Light"/>
                <a:ea typeface="Roboto Light"/>
                <a:cs typeface="Roboto Light"/>
                <a:sym typeface="Roboto Light"/>
              </a:rPr>
              <a:t>security monitoring.</a:t>
            </a:r>
            <a:r>
              <a:rPr lang="en" sz="2000">
                <a:latin typeface="Roboto Light"/>
                <a:ea typeface="Roboto Light"/>
                <a:cs typeface="Roboto Light"/>
                <a:sym typeface="Roboto Light"/>
              </a:rPr>
              <a:t> </a:t>
            </a:r>
            <a:endParaRPr sz="2000">
              <a:latin typeface="Roboto Light"/>
              <a:ea typeface="Roboto Light"/>
              <a:cs typeface="Roboto Light"/>
              <a:sym typeface="Roboto Light"/>
            </a:endParaRPr>
          </a:p>
        </p:txBody>
      </p:sp>
      <p:sp>
        <p:nvSpPr>
          <p:cNvPr id="2893" name="Google Shape;2893;p1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sp>
        <p:nvSpPr>
          <p:cNvPr id="2898" name="Google Shape;2898;p1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pic>
        <p:nvPicPr>
          <p:cNvPr id="2903" name="Google Shape;2903;p159"/>
          <p:cNvPicPr preferRelativeResize="0"/>
          <p:nvPr/>
        </p:nvPicPr>
        <p:blipFill>
          <a:blip r:embed="rId3">
            <a:alphaModFix/>
          </a:blip>
          <a:stretch>
            <a:fillRect/>
          </a:stretch>
        </p:blipFill>
        <p:spPr>
          <a:xfrm>
            <a:off x="-42900" y="-24125"/>
            <a:ext cx="9229800" cy="5191749"/>
          </a:xfrm>
          <a:prstGeom prst="rect">
            <a:avLst/>
          </a:prstGeom>
          <a:noFill/>
          <a:ln>
            <a:noFill/>
          </a:ln>
        </p:spPr>
      </p:pic>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2904" name="Google Shape;2904;p159" title="15 minute Countdown timer (with alarm)">
            <a:hlinkClick r:id="rId4"/>
          </p:cNvPr>
          <p:cNvPicPr preferRelativeResize="0"/>
          <p:nvPr/>
        </p:nvPicPr>
        <p:blipFill>
          <a:blip r:embed="rId5">
            <a:alphaModFix/>
          </a:blip>
          <a:stretch>
            <a:fillRect/>
          </a:stretch>
        </p:blipFill>
        <p:spPr>
          <a:xfrm>
            <a:off x="225875" y="3538800"/>
            <a:ext cx="2032000" cy="1524000"/>
          </a:xfrm>
          <a:prstGeom prst="rect">
            <a:avLst/>
          </a:prstGeom>
          <a:noFill/>
          <a:ln>
            <a:noFill/>
          </a:ln>
        </p:spPr>
      </p:pic>
      <p:sp>
        <p:nvSpPr>
          <p:cNvPr id="2905" name="Google Shape;2905;p1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9" name="Shape 2909"/>
        <p:cNvGrpSpPr/>
        <p:nvPr/>
      </p:nvGrpSpPr>
      <p:grpSpPr>
        <a:xfrm>
          <a:off x="0" y="0"/>
          <a:ext cx="0" cy="0"/>
          <a:chOff x="0" y="0"/>
          <a:chExt cx="0" cy="0"/>
        </a:xfrm>
      </p:grpSpPr>
      <p:sp>
        <p:nvSpPr>
          <p:cNvPr id="2910" name="Google Shape;2910;p160"/>
          <p:cNvSpPr txBox="1"/>
          <p:nvPr>
            <p:ph type="title"/>
          </p:nvPr>
        </p:nvSpPr>
        <p:spPr>
          <a:xfrm>
            <a:off x="274350" y="16999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Alert:</a:t>
            </a:r>
            <a:endParaRPr/>
          </a:p>
          <a:p>
            <a:pPr indent="0" lvl="0" marL="0" rtl="0" algn="ctr">
              <a:spcBef>
                <a:spcPts val="0"/>
              </a:spcBef>
              <a:spcAft>
                <a:spcPts val="0"/>
              </a:spcAft>
              <a:buNone/>
            </a:pPr>
            <a:r>
              <a:rPr lang="en"/>
              <a:t>FTP File Extraction</a:t>
            </a:r>
            <a:endParaRPr/>
          </a:p>
        </p:txBody>
      </p:sp>
      <p:sp>
        <p:nvSpPr>
          <p:cNvPr id="2911" name="Google Shape;2911;p16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8E3"/>
        </a:solidFill>
      </p:bgPr>
    </p:bg>
    <p:spTree>
      <p:nvGrpSpPr>
        <p:cNvPr id="2915" name="Shape 2915"/>
        <p:cNvGrpSpPr/>
        <p:nvPr/>
      </p:nvGrpSpPr>
      <p:grpSpPr>
        <a:xfrm>
          <a:off x="0" y="0"/>
          <a:ext cx="0" cy="0"/>
          <a:chOff x="0" y="0"/>
          <a:chExt cx="0" cy="0"/>
        </a:xfrm>
      </p:grpSpPr>
      <p:pic>
        <p:nvPicPr>
          <p:cNvPr id="2916" name="Google Shape;2916;p161"/>
          <p:cNvPicPr preferRelativeResize="0"/>
          <p:nvPr/>
        </p:nvPicPr>
        <p:blipFill rotWithShape="1">
          <a:blip r:embed="rId3">
            <a:alphaModFix/>
          </a:blip>
          <a:srcRect b="0" l="0" r="0" t="0"/>
          <a:stretch/>
        </p:blipFill>
        <p:spPr>
          <a:xfrm>
            <a:off x="2298300" y="0"/>
            <a:ext cx="6858000" cy="5143500"/>
          </a:xfrm>
          <a:prstGeom prst="rect">
            <a:avLst/>
          </a:prstGeom>
          <a:noFill/>
          <a:ln>
            <a:noFill/>
          </a:ln>
        </p:spPr>
      </p:pic>
      <p:sp>
        <p:nvSpPr>
          <p:cNvPr id="2917" name="Google Shape;2917;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Onion Demo Setup</a:t>
            </a:r>
            <a:endParaRPr/>
          </a:p>
        </p:txBody>
      </p:sp>
      <p:sp>
        <p:nvSpPr>
          <p:cNvPr id="2918" name="Google Shape;2918;p1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333333"/>
                </a:solidFill>
              </a:rPr>
              <a:t>Sometimes, an alert requires an analyst to do some data mining. </a:t>
            </a:r>
            <a:endParaRPr/>
          </a:p>
        </p:txBody>
      </p:sp>
      <p:sp>
        <p:nvSpPr>
          <p:cNvPr id="2919" name="Google Shape;2919;p161"/>
          <p:cNvSpPr txBox="1"/>
          <p:nvPr>
            <p:ph idx="3" type="body"/>
          </p:nvPr>
        </p:nvSpPr>
        <p:spPr>
          <a:xfrm>
            <a:off x="175" y="1284250"/>
            <a:ext cx="3804000" cy="17700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SzPts val="1400"/>
              <a:buChar char="●"/>
            </a:pPr>
            <a:r>
              <a:rPr lang="en"/>
              <a:t>A security analyst must have a thorough understanding of how NSM tools are integrated. </a:t>
            </a:r>
            <a:endParaRPr/>
          </a:p>
          <a:p>
            <a:pPr indent="-317500" lvl="0" marL="457200" rtl="0" algn="l">
              <a:lnSpc>
                <a:spcPct val="115000"/>
              </a:lnSpc>
              <a:spcBef>
                <a:spcPts val="1000"/>
              </a:spcBef>
              <a:spcAft>
                <a:spcPts val="0"/>
              </a:spcAft>
              <a:buSzPts val="1400"/>
              <a:buChar char="●"/>
            </a:pPr>
            <a:r>
              <a:rPr lang="en"/>
              <a:t>These skills help speed up incident and response efforts.</a:t>
            </a:r>
            <a:endParaRPr/>
          </a:p>
        </p:txBody>
      </p:sp>
      <p:sp>
        <p:nvSpPr>
          <p:cNvPr id="2920" name="Google Shape;2920;p16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921" name="Google Shape;2921;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(Source)</a:t>
            </a:r>
            <a:endParaRPr/>
          </a:p>
        </p:txBody>
      </p:sp>
      <p:cxnSp>
        <p:nvCxnSpPr>
          <p:cNvPr id="2922" name="Google Shape;2922;p161"/>
          <p:cNvCxnSpPr/>
          <p:nvPr/>
        </p:nvCxnSpPr>
        <p:spPr>
          <a:xfrm>
            <a:off x="274375" y="640080"/>
            <a:ext cx="8604300" cy="0"/>
          </a:xfrm>
          <a:prstGeom prst="straightConnector1">
            <a:avLst/>
          </a:prstGeom>
          <a:noFill/>
          <a:ln cap="flat" cmpd="sng" w="9525">
            <a:solidFill>
              <a:schemeClr val="dk2"/>
            </a:solidFill>
            <a:prstDash val="solid"/>
            <a:round/>
            <a:headEnd len="med" w="med" type="none"/>
            <a:tailEnd len="med" w="med" type="none"/>
          </a:ln>
        </p:spPr>
      </p:cxnSp>
      <p:sp>
        <p:nvSpPr>
          <p:cNvPr id="2923" name="Google Shape;2923;p161"/>
          <p:cNvSpPr/>
          <p:nvPr/>
        </p:nvSpPr>
        <p:spPr>
          <a:xfrm>
            <a:off x="129750" y="4819125"/>
            <a:ext cx="2242800" cy="138000"/>
          </a:xfrm>
          <a:prstGeom prst="rect">
            <a:avLst/>
          </a:prstGeom>
          <a:solidFill>
            <a:srgbClr val="FFF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pic>
        <p:nvPicPr>
          <p:cNvPr id="2928" name="Google Shape;2928;p162"/>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929" name="Google Shape;2929;p162"/>
          <p:cNvSpPr txBox="1"/>
          <p:nvPr>
            <p:ph type="title"/>
          </p:nvPr>
        </p:nvSpPr>
        <p:spPr>
          <a:xfrm>
            <a:off x="3631000" y="971675"/>
            <a:ext cx="4321500" cy="3614400"/>
          </a:xfrm>
          <a:prstGeom prst="rect">
            <a:avLst/>
          </a:prstGeom>
        </p:spPr>
        <p:txBody>
          <a:bodyPr anchorCtr="0" anchor="t" bIns="91425" lIns="457200" spcFirstLastPara="1" rIns="274300" wrap="square" tIns="182875">
            <a:noAutofit/>
          </a:bodyPr>
          <a:lstStyle/>
          <a:p>
            <a:pPr indent="0" lvl="0" marL="0" rtl="0" algn="l">
              <a:spcBef>
                <a:spcPts val="0"/>
              </a:spcBef>
              <a:spcAft>
                <a:spcPts val="1000"/>
              </a:spcAft>
              <a:buNone/>
            </a:pPr>
            <a:r>
              <a:rPr lang="en" sz="2200">
                <a:solidFill>
                  <a:srgbClr val="FAF5AC"/>
                </a:solidFill>
                <a:latin typeface="Roboto"/>
                <a:ea typeface="Roboto"/>
                <a:cs typeface="Roboto"/>
                <a:sym typeface="Roboto"/>
              </a:rPr>
              <a:t>In the next walkthrough,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we’ll use Sguil as the starting point for learning other NSM tools for security investigations.</a:t>
            </a:r>
            <a:endParaRPr sz="2200">
              <a:solidFill>
                <a:srgbClr val="FAF5AC"/>
              </a:solidFill>
              <a:latin typeface="Roboto"/>
              <a:ea typeface="Roboto"/>
              <a:cs typeface="Roboto"/>
              <a:sym typeface="Roboto"/>
            </a:endParaRPr>
          </a:p>
        </p:txBody>
      </p:sp>
      <p:sp>
        <p:nvSpPr>
          <p:cNvPr id="2930" name="Google Shape;2930;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931" name="Google Shape;2931;p16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16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Security Onion - Sguil</a:t>
            </a:r>
            <a:endParaRPr/>
          </a:p>
        </p:txBody>
      </p:sp>
      <p:sp>
        <p:nvSpPr>
          <p:cNvPr id="2937" name="Google Shape;2937;p16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Security Onion and NetworkMiner Demo </a:t>
            </a:r>
            <a:endParaRPr/>
          </a:p>
        </p:txBody>
      </p:sp>
      <p:sp>
        <p:nvSpPr>
          <p:cNvPr id="2943" name="Google Shape;2943;p164"/>
          <p:cNvSpPr txBox="1"/>
          <p:nvPr>
            <p:ph idx="1" type="subTitle"/>
          </p:nvPr>
        </p:nvSpPr>
        <p:spPr>
          <a:xfrm>
            <a:off x="0" y="675975"/>
            <a:ext cx="5391000" cy="10194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Now that we now know there was a drive-by attack, we must search for any files </a:t>
            </a:r>
            <a:br>
              <a:rPr lang="en"/>
            </a:br>
            <a:r>
              <a:rPr lang="en"/>
              <a:t>that were downloaded to the host. </a:t>
            </a:r>
            <a:endParaRPr/>
          </a:p>
        </p:txBody>
      </p:sp>
      <p:pic>
        <p:nvPicPr>
          <p:cNvPr id="2944" name="Google Shape;2944;p164"/>
          <p:cNvPicPr preferRelativeResize="0"/>
          <p:nvPr/>
        </p:nvPicPr>
        <p:blipFill rotWithShape="1">
          <a:blip r:embed="rId3">
            <a:alphaModFix/>
          </a:blip>
          <a:srcRect b="0" l="0" r="0" t="0"/>
          <a:stretch/>
        </p:blipFill>
        <p:spPr>
          <a:xfrm>
            <a:off x="4934025" y="771825"/>
            <a:ext cx="4019250" cy="4019250"/>
          </a:xfrm>
          <a:prstGeom prst="rect">
            <a:avLst/>
          </a:prstGeom>
          <a:noFill/>
          <a:ln>
            <a:noFill/>
          </a:ln>
        </p:spPr>
      </p:pic>
      <p:sp>
        <p:nvSpPr>
          <p:cNvPr id="2945" name="Google Shape;2945;p164"/>
          <p:cNvSpPr/>
          <p:nvPr/>
        </p:nvSpPr>
        <p:spPr>
          <a:xfrm>
            <a:off x="0" y="1948450"/>
            <a:ext cx="5391000" cy="1080600"/>
          </a:xfrm>
          <a:prstGeom prst="rect">
            <a:avLst/>
          </a:prstGeom>
          <a:solidFill>
            <a:srgbClr val="8A62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64"/>
          <p:cNvSpPr txBox="1"/>
          <p:nvPr>
            <p:ph idx="3" type="body"/>
          </p:nvPr>
        </p:nvSpPr>
        <p:spPr>
          <a:xfrm>
            <a:off x="0" y="2143275"/>
            <a:ext cx="5543400" cy="6951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500">
                <a:solidFill>
                  <a:srgbClr val="FFFFFF"/>
                </a:solidFill>
                <a:latin typeface="Roboto Light"/>
                <a:ea typeface="Roboto Light"/>
                <a:cs typeface="Roboto Light"/>
                <a:sym typeface="Roboto Light"/>
              </a:rPr>
              <a:t>W</a:t>
            </a:r>
            <a:r>
              <a:rPr lang="en" sz="1500">
                <a:solidFill>
                  <a:srgbClr val="FFFFFF"/>
                </a:solidFill>
                <a:latin typeface="Roboto Light"/>
                <a:ea typeface="Roboto Light"/>
                <a:cs typeface="Roboto Light"/>
                <a:sym typeface="Roboto Light"/>
              </a:rPr>
              <a:t>e’ll use a </a:t>
            </a:r>
            <a:r>
              <a:rPr lang="en" sz="1500">
                <a:solidFill>
                  <a:srgbClr val="FFFFFF"/>
                </a:solidFill>
                <a:latin typeface="Roboto Light"/>
                <a:ea typeface="Roboto Light"/>
                <a:cs typeface="Roboto Light"/>
                <a:sym typeface="Roboto Light"/>
              </a:rPr>
              <a:t>forensics</a:t>
            </a:r>
            <a:r>
              <a:rPr lang="en" sz="1500">
                <a:solidFill>
                  <a:srgbClr val="FFFFFF"/>
                </a:solidFill>
                <a:latin typeface="Roboto Light"/>
                <a:ea typeface="Roboto Light"/>
                <a:cs typeface="Roboto Light"/>
                <a:sym typeface="Roboto Light"/>
              </a:rPr>
              <a:t> tool called </a:t>
            </a:r>
            <a:r>
              <a:rPr b="1" lang="en" sz="1500">
                <a:solidFill>
                  <a:srgbClr val="FFFFFF"/>
                </a:solidFill>
              </a:rPr>
              <a:t>NetworkMiner</a:t>
            </a:r>
            <a:r>
              <a:rPr b="1" lang="en" sz="1500">
                <a:solidFill>
                  <a:srgbClr val="FFFFFF"/>
                </a:solidFill>
              </a:rPr>
              <a:t> </a:t>
            </a:r>
            <a:r>
              <a:rPr lang="en" sz="1500">
                <a:solidFill>
                  <a:srgbClr val="FFFFFF"/>
                </a:solidFill>
                <a:latin typeface="Roboto Light"/>
                <a:ea typeface="Roboto Light"/>
                <a:cs typeface="Roboto Light"/>
                <a:sym typeface="Roboto Light"/>
              </a:rPr>
              <a:t>to extract any files that were installed on the user’s machine, and put together an attacker profile. </a:t>
            </a:r>
            <a:endParaRPr sz="1500">
              <a:latin typeface="Roboto Light"/>
              <a:ea typeface="Roboto Light"/>
              <a:cs typeface="Roboto Light"/>
              <a:sym typeface="Roboto Light"/>
            </a:endParaRPr>
          </a:p>
        </p:txBody>
      </p:sp>
      <p:sp>
        <p:nvSpPr>
          <p:cNvPr id="2947" name="Google Shape;2947;p164"/>
          <p:cNvSpPr txBox="1"/>
          <p:nvPr>
            <p:ph idx="3" type="body"/>
          </p:nvPr>
        </p:nvSpPr>
        <p:spPr>
          <a:xfrm>
            <a:off x="0" y="3324375"/>
            <a:ext cx="4734000" cy="695100"/>
          </a:xfrm>
          <a:prstGeom prst="rect">
            <a:avLst/>
          </a:prstGeom>
        </p:spPr>
        <p:txBody>
          <a:bodyPr anchorCtr="0" anchor="t" bIns="914400" lIns="457200" spcFirstLastPara="1" rIns="457200" wrap="square" tIns="0">
            <a:noAutofit/>
          </a:bodyPr>
          <a:lstStyle/>
          <a:p>
            <a:pPr indent="-323850" lvl="0" marL="457200" rtl="0" algn="l">
              <a:lnSpc>
                <a:spcPct val="115000"/>
              </a:lnSpc>
              <a:spcBef>
                <a:spcPts val="0"/>
              </a:spcBef>
              <a:spcAft>
                <a:spcPts val="0"/>
              </a:spcAft>
              <a:buClr>
                <a:srgbClr val="333333"/>
              </a:buClr>
              <a:buSzPts val="1500"/>
              <a:buChar char="●"/>
            </a:pPr>
            <a:r>
              <a:rPr lang="en" sz="1500">
                <a:solidFill>
                  <a:srgbClr val="333333"/>
                </a:solidFill>
                <a:highlight>
                  <a:schemeClr val="lt1"/>
                </a:highlight>
              </a:rPr>
              <a:t>Network Miner is an NSM tool that  performs advanced Network Traffic Analysis (NTA) of extracted artifacts, presented through an intuitive interface. </a:t>
            </a:r>
            <a:endParaRPr sz="1700"/>
          </a:p>
        </p:txBody>
      </p:sp>
      <p:sp>
        <p:nvSpPr>
          <p:cNvPr id="2948" name="Google Shape;2948;p1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1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7" name="Google Shape;2087;p111"/>
          <p:cNvSpPr txBox="1"/>
          <p:nvPr/>
        </p:nvSpPr>
        <p:spPr>
          <a:xfrm>
            <a:off x="3067050" y="1600800"/>
            <a:ext cx="57654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Light"/>
                <a:ea typeface="Roboto Light"/>
                <a:cs typeface="Roboto Light"/>
                <a:sym typeface="Roboto Light"/>
              </a:rPr>
              <a:t>An </a:t>
            </a:r>
            <a:r>
              <a:rPr b="1" lang="en" sz="3000">
                <a:latin typeface="Roboto"/>
                <a:ea typeface="Roboto"/>
                <a:cs typeface="Roboto"/>
                <a:sym typeface="Roboto"/>
              </a:rPr>
              <a:t>i</a:t>
            </a:r>
            <a:r>
              <a:rPr b="1" lang="en" sz="3000">
                <a:latin typeface="Roboto"/>
                <a:ea typeface="Roboto"/>
                <a:cs typeface="Roboto"/>
                <a:sym typeface="Roboto"/>
              </a:rPr>
              <a:t>ntrusion detection system (IDS)</a:t>
            </a:r>
            <a:r>
              <a:rPr lang="en" sz="3000">
                <a:latin typeface="Roboto Light"/>
                <a:ea typeface="Roboto Light"/>
                <a:cs typeface="Roboto Light"/>
                <a:sym typeface="Roboto Light"/>
              </a:rPr>
              <a:t> both analyzes traffic </a:t>
            </a:r>
            <a:r>
              <a:rPr i="1" lang="en" sz="3000">
                <a:latin typeface="Roboto Light"/>
                <a:ea typeface="Roboto Light"/>
                <a:cs typeface="Roboto Light"/>
                <a:sym typeface="Roboto Light"/>
              </a:rPr>
              <a:t>and</a:t>
            </a:r>
            <a:r>
              <a:rPr lang="en" sz="3000">
                <a:latin typeface="Roboto Light"/>
                <a:ea typeface="Roboto Light"/>
                <a:cs typeface="Roboto Light"/>
                <a:sym typeface="Roboto Light"/>
              </a:rPr>
              <a:t> looks for malicious signatures. </a:t>
            </a:r>
            <a:endParaRPr sz="3000">
              <a:latin typeface="Roboto Light"/>
              <a:ea typeface="Roboto Light"/>
              <a:cs typeface="Roboto Light"/>
              <a:sym typeface="Roboto Light"/>
            </a:endParaRPr>
          </a:p>
        </p:txBody>
      </p:sp>
      <p:pic>
        <p:nvPicPr>
          <p:cNvPr id="2088" name="Google Shape;2088;p111"/>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2089" name="Google Shape;2089;p11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sp>
        <p:nvSpPr>
          <p:cNvPr id="2953" name="Google Shape;2953;p16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Security Onion - NetworkMiner</a:t>
            </a:r>
            <a:endParaRPr/>
          </a:p>
        </p:txBody>
      </p:sp>
      <p:sp>
        <p:nvSpPr>
          <p:cNvPr id="2954" name="Google Shape;2954;p1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8" name="Shape 2958"/>
        <p:cNvGrpSpPr/>
        <p:nvPr/>
      </p:nvGrpSpPr>
      <p:grpSpPr>
        <a:xfrm>
          <a:off x="0" y="0"/>
          <a:ext cx="0" cy="0"/>
          <a:chOff x="0" y="0"/>
          <a:chExt cx="0" cy="0"/>
        </a:xfrm>
      </p:grpSpPr>
      <p:sp>
        <p:nvSpPr>
          <p:cNvPr id="2959" name="Google Shape;2959;p16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a:t>
            </a:r>
            <a:r>
              <a:rPr lang="en"/>
              <a:t>0 Minutes</a:t>
            </a:r>
            <a:endParaRPr/>
          </a:p>
        </p:txBody>
      </p:sp>
      <p:sp>
        <p:nvSpPr>
          <p:cNvPr id="2960" name="Google Shape;2960;p166"/>
          <p:cNvSpPr txBox="1"/>
          <p:nvPr>
            <p:ph idx="2" type="title"/>
          </p:nvPr>
        </p:nvSpPr>
        <p:spPr>
          <a:xfrm>
            <a:off x="273900" y="1042875"/>
            <a:ext cx="8260500" cy="2764200"/>
          </a:xfrm>
          <a:prstGeom prst="rect">
            <a:avLst/>
          </a:prstGeom>
        </p:spPr>
        <p:txBody>
          <a:bodyPr anchorCtr="0" anchor="t" bIns="91425" lIns="2560300" spcFirstLastPara="1" rIns="0" wrap="square" tIns="91425">
            <a:noAutofit/>
          </a:bodyPr>
          <a:lstStyle/>
          <a:p>
            <a:pPr indent="0" lvl="0" marL="0" rtl="0" algn="l">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Alert - FTP File Extraction</a:t>
            </a:r>
            <a:endParaRPr sz="2600">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000">
                <a:latin typeface="Roboto Light"/>
                <a:ea typeface="Roboto Light"/>
                <a:cs typeface="Roboto Light"/>
                <a:sym typeface="Roboto Light"/>
              </a:rPr>
              <a:t>In this activity, you will examine an alert </a:t>
            </a:r>
            <a:br>
              <a:rPr lang="en" sz="2000">
                <a:latin typeface="Roboto Light"/>
                <a:ea typeface="Roboto Light"/>
                <a:cs typeface="Roboto Light"/>
                <a:sym typeface="Roboto Light"/>
              </a:rPr>
            </a:br>
            <a:r>
              <a:rPr lang="en" sz="2000">
                <a:latin typeface="Roboto Light"/>
                <a:ea typeface="Roboto Light"/>
                <a:cs typeface="Roboto Light"/>
                <a:sym typeface="Roboto Light"/>
              </a:rPr>
              <a:t>to determine if any systems were </a:t>
            </a:r>
            <a:endParaRPr sz="2000">
              <a:latin typeface="Roboto Light"/>
              <a:ea typeface="Roboto Light"/>
              <a:cs typeface="Roboto Light"/>
              <a:sym typeface="Roboto Light"/>
            </a:endParaRPr>
          </a:p>
          <a:p>
            <a:pPr indent="0" lvl="0" marL="0" rtl="0" algn="l">
              <a:lnSpc>
                <a:spcPct val="115000"/>
              </a:lnSpc>
              <a:spcBef>
                <a:spcPts val="0"/>
              </a:spcBef>
              <a:spcAft>
                <a:spcPts val="0"/>
              </a:spcAft>
              <a:buNone/>
            </a:pPr>
            <a:r>
              <a:rPr lang="en" sz="2000">
                <a:latin typeface="Roboto Light"/>
                <a:ea typeface="Roboto Light"/>
                <a:cs typeface="Roboto Light"/>
                <a:sym typeface="Roboto Light"/>
              </a:rPr>
              <a:t>breached and if any data was supplanted </a:t>
            </a:r>
            <a:endParaRPr sz="2000">
              <a:latin typeface="Roboto Light"/>
              <a:ea typeface="Roboto Light"/>
              <a:cs typeface="Roboto Light"/>
              <a:sym typeface="Roboto Light"/>
            </a:endParaRPr>
          </a:p>
          <a:p>
            <a:pPr indent="0" lvl="0" marL="0" rtl="0" algn="l">
              <a:lnSpc>
                <a:spcPct val="115000"/>
              </a:lnSpc>
              <a:spcBef>
                <a:spcPts val="0"/>
              </a:spcBef>
              <a:spcAft>
                <a:spcPts val="0"/>
              </a:spcAft>
              <a:buNone/>
            </a:pPr>
            <a:r>
              <a:rPr lang="en" sz="2000">
                <a:latin typeface="Roboto Light"/>
                <a:ea typeface="Roboto Light"/>
                <a:cs typeface="Roboto Light"/>
                <a:sym typeface="Roboto Light"/>
              </a:rPr>
              <a:t>or exfiltrated from the network.</a:t>
            </a:r>
            <a:endParaRPr sz="2000">
              <a:latin typeface="Roboto Light"/>
              <a:ea typeface="Roboto Light"/>
              <a:cs typeface="Roboto Light"/>
              <a:sym typeface="Roboto Light"/>
            </a:endParaRPr>
          </a:p>
        </p:txBody>
      </p:sp>
      <p:sp>
        <p:nvSpPr>
          <p:cNvPr id="2961" name="Google Shape;2961;p16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p16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0" name="Shape 2970"/>
        <p:cNvGrpSpPr/>
        <p:nvPr/>
      </p:nvGrpSpPr>
      <p:grpSpPr>
        <a:xfrm>
          <a:off x="0" y="0"/>
          <a:ext cx="0" cy="0"/>
          <a:chOff x="0" y="0"/>
          <a:chExt cx="0" cy="0"/>
        </a:xfrm>
      </p:grpSpPr>
      <p:sp>
        <p:nvSpPr>
          <p:cNvPr id="2971" name="Google Shape;2971;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72" name="Google Shape;2972;p16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2973" name="Google Shape;2973;p1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pic>
        <p:nvPicPr>
          <p:cNvPr id="2094" name="Google Shape;2094;p112"/>
          <p:cNvPicPr preferRelativeResize="0"/>
          <p:nvPr/>
        </p:nvPicPr>
        <p:blipFill>
          <a:blip r:embed="rId3">
            <a:alphaModFix/>
          </a:blip>
          <a:stretch>
            <a:fillRect/>
          </a:stretch>
        </p:blipFill>
        <p:spPr>
          <a:xfrm>
            <a:off x="-12300" y="550"/>
            <a:ext cx="9168602" cy="5142427"/>
          </a:xfrm>
          <a:prstGeom prst="rect">
            <a:avLst/>
          </a:prstGeom>
          <a:noFill/>
          <a:ln>
            <a:noFill/>
          </a:ln>
        </p:spPr>
      </p:pic>
      <p:cxnSp>
        <p:nvCxnSpPr>
          <p:cNvPr id="2095" name="Google Shape;2095;p112"/>
          <p:cNvCxnSpPr/>
          <p:nvPr/>
        </p:nvCxnSpPr>
        <p:spPr>
          <a:xfrm rot="5400000">
            <a:off x="3714925" y="3326050"/>
            <a:ext cx="590400" cy="0"/>
          </a:xfrm>
          <a:prstGeom prst="straightConnector1">
            <a:avLst/>
          </a:prstGeom>
          <a:noFill/>
          <a:ln cap="flat" cmpd="sng" w="76200">
            <a:solidFill>
              <a:srgbClr val="000000"/>
            </a:solidFill>
            <a:prstDash val="solid"/>
            <a:round/>
            <a:headEnd len="med" w="med" type="none"/>
            <a:tailEnd len="med" w="med" type="none"/>
          </a:ln>
        </p:spPr>
      </p:cxnSp>
      <p:sp>
        <p:nvSpPr>
          <p:cNvPr id="2096" name="Google Shape;2096;p112"/>
          <p:cNvSpPr/>
          <p:nvPr/>
        </p:nvSpPr>
        <p:spPr>
          <a:xfrm>
            <a:off x="3257875" y="1557600"/>
            <a:ext cx="1504500" cy="150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7" name="Google Shape;2097;p112"/>
          <p:cNvCxnSpPr/>
          <p:nvPr/>
        </p:nvCxnSpPr>
        <p:spPr>
          <a:xfrm>
            <a:off x="3041588" y="3731350"/>
            <a:ext cx="4893900" cy="0"/>
          </a:xfrm>
          <a:prstGeom prst="straightConnector1">
            <a:avLst/>
          </a:prstGeom>
          <a:noFill/>
          <a:ln cap="flat" cmpd="sng" w="76200">
            <a:solidFill>
              <a:srgbClr val="000000"/>
            </a:solidFill>
            <a:prstDash val="solid"/>
            <a:round/>
            <a:headEnd len="med" w="med" type="none"/>
            <a:tailEnd len="med" w="med" type="none"/>
          </a:ln>
        </p:spPr>
      </p:cxnSp>
      <p:cxnSp>
        <p:nvCxnSpPr>
          <p:cNvPr id="2098" name="Google Shape;2098;p112"/>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cxnSp>
        <p:nvCxnSpPr>
          <p:cNvPr id="2099" name="Google Shape;2099;p112"/>
          <p:cNvCxnSpPr/>
          <p:nvPr/>
        </p:nvCxnSpPr>
        <p:spPr>
          <a:xfrm>
            <a:off x="274320" y="4906455"/>
            <a:ext cx="8595600" cy="10200"/>
          </a:xfrm>
          <a:prstGeom prst="straightConnector1">
            <a:avLst/>
          </a:prstGeom>
          <a:noFill/>
          <a:ln cap="flat" cmpd="sng" w="9525">
            <a:solidFill>
              <a:srgbClr val="FFFFFF"/>
            </a:solidFill>
            <a:prstDash val="solid"/>
            <a:round/>
            <a:headEnd len="med" w="med" type="none"/>
            <a:tailEnd len="med" w="med" type="none"/>
          </a:ln>
        </p:spPr>
      </p:cxnSp>
      <p:cxnSp>
        <p:nvCxnSpPr>
          <p:cNvPr id="2100" name="Google Shape;2100;p112"/>
          <p:cNvCxnSpPr/>
          <p:nvPr/>
        </p:nvCxnSpPr>
        <p:spPr>
          <a:xfrm>
            <a:off x="1235600" y="3392875"/>
            <a:ext cx="859800" cy="0"/>
          </a:xfrm>
          <a:prstGeom prst="straightConnector1">
            <a:avLst/>
          </a:prstGeom>
          <a:noFill/>
          <a:ln cap="flat" cmpd="sng" w="76200">
            <a:solidFill>
              <a:srgbClr val="000000"/>
            </a:solidFill>
            <a:prstDash val="solid"/>
            <a:round/>
            <a:headEnd len="med" w="med" type="none"/>
            <a:tailEnd len="med" w="med" type="none"/>
          </a:ln>
        </p:spPr>
      </p:cxnSp>
      <p:cxnSp>
        <p:nvCxnSpPr>
          <p:cNvPr id="2101" name="Google Shape;2101;p112"/>
          <p:cNvCxnSpPr/>
          <p:nvPr/>
        </p:nvCxnSpPr>
        <p:spPr>
          <a:xfrm>
            <a:off x="1159400" y="4278700"/>
            <a:ext cx="859800" cy="0"/>
          </a:xfrm>
          <a:prstGeom prst="straightConnector1">
            <a:avLst/>
          </a:prstGeom>
          <a:noFill/>
          <a:ln cap="flat" cmpd="sng" w="76200">
            <a:solidFill>
              <a:srgbClr val="000000"/>
            </a:solidFill>
            <a:prstDash val="solid"/>
            <a:round/>
            <a:headEnd len="med" w="med" type="none"/>
            <a:tailEnd len="med" w="med" type="none"/>
          </a:ln>
        </p:spPr>
      </p:cxnSp>
      <p:sp>
        <p:nvSpPr>
          <p:cNvPr id="2102" name="Google Shape;2102;p112"/>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FFFFFF"/>
                </a:solidFill>
                <a:latin typeface="Roboto Medium"/>
                <a:ea typeface="Roboto Medium"/>
                <a:cs typeface="Roboto Medium"/>
                <a:sym typeface="Roboto Medium"/>
              </a:rPr>
              <a:t>Overview: Intrusion Detection Systems</a:t>
            </a:r>
            <a:endParaRPr sz="2400">
              <a:solidFill>
                <a:srgbClr val="FFFFFF"/>
              </a:solidFill>
              <a:latin typeface="Roboto Medium"/>
              <a:ea typeface="Roboto Medium"/>
              <a:cs typeface="Roboto Medium"/>
              <a:sym typeface="Roboto Medium"/>
            </a:endParaRPr>
          </a:p>
        </p:txBody>
      </p:sp>
      <p:sp>
        <p:nvSpPr>
          <p:cNvPr id="2103" name="Google Shape;2103;p11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15000"/>
              </a:lnSpc>
              <a:spcBef>
                <a:spcPts val="300"/>
              </a:spcBef>
              <a:spcAft>
                <a:spcPts val="1200"/>
              </a:spcAft>
              <a:buNone/>
            </a:pPr>
            <a:r>
              <a:rPr lang="en" sz="1800">
                <a:solidFill>
                  <a:srgbClr val="FFFFFF"/>
                </a:solidFill>
                <a:latin typeface="Roboto"/>
                <a:ea typeface="Roboto"/>
                <a:cs typeface="Roboto"/>
                <a:sym typeface="Roboto"/>
              </a:rPr>
              <a:t>A</a:t>
            </a:r>
            <a:r>
              <a:rPr lang="en" sz="1800">
                <a:solidFill>
                  <a:srgbClr val="FFFFFF"/>
                </a:solidFill>
                <a:latin typeface="Roboto"/>
                <a:ea typeface="Roboto"/>
                <a:cs typeface="Roboto"/>
                <a:sym typeface="Roboto"/>
              </a:rPr>
              <a:t>n IDS is like a firewall that reads the data in the packets it inspects, issues alerts, and blocks malicious traffic (if configured to do so).</a:t>
            </a:r>
            <a:endParaRPr sz="1800">
              <a:solidFill>
                <a:srgbClr val="FFFFFF"/>
              </a:solidFill>
              <a:latin typeface="Roboto"/>
              <a:ea typeface="Roboto"/>
              <a:cs typeface="Roboto"/>
              <a:sym typeface="Roboto"/>
            </a:endParaRPr>
          </a:p>
        </p:txBody>
      </p:sp>
      <p:cxnSp>
        <p:nvCxnSpPr>
          <p:cNvPr id="2104" name="Google Shape;2104;p112"/>
          <p:cNvCxnSpPr/>
          <p:nvPr/>
        </p:nvCxnSpPr>
        <p:spPr>
          <a:xfrm>
            <a:off x="274375" y="640080"/>
            <a:ext cx="8604300" cy="0"/>
          </a:xfrm>
          <a:prstGeom prst="straightConnector1">
            <a:avLst/>
          </a:prstGeom>
          <a:noFill/>
          <a:ln cap="flat" cmpd="sng" w="9525">
            <a:solidFill>
              <a:srgbClr val="595959"/>
            </a:solidFill>
            <a:prstDash val="solid"/>
            <a:round/>
            <a:headEnd len="med" w="med" type="none"/>
            <a:tailEnd len="med" w="med" type="none"/>
          </a:ln>
        </p:spPr>
      </p:cxnSp>
      <p:sp>
        <p:nvSpPr>
          <p:cNvPr id="2105" name="Google Shape;2105;p112"/>
          <p:cNvSpPr/>
          <p:nvPr/>
        </p:nvSpPr>
        <p:spPr>
          <a:xfrm>
            <a:off x="3358975" y="1658700"/>
            <a:ext cx="1302300" cy="1302300"/>
          </a:xfrm>
          <a:prstGeom prst="ellipse">
            <a:avLst/>
          </a:prstGeom>
          <a:solidFill>
            <a:srgbClr val="FFFFFF"/>
          </a:solid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12"/>
          <p:cNvSpPr/>
          <p:nvPr/>
        </p:nvSpPr>
        <p:spPr>
          <a:xfrm>
            <a:off x="3538525" y="1828227"/>
            <a:ext cx="943200" cy="3648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0000"/>
                </a:solidFill>
                <a:latin typeface="Roboto"/>
                <a:ea typeface="Roboto"/>
                <a:cs typeface="Roboto"/>
                <a:sym typeface="Roboto"/>
              </a:rPr>
              <a:t>IDS</a:t>
            </a:r>
            <a:endParaRPr sz="2400">
              <a:solidFill>
                <a:srgbClr val="FF0000"/>
              </a:solidFill>
            </a:endParaRPr>
          </a:p>
        </p:txBody>
      </p:sp>
      <p:pic>
        <p:nvPicPr>
          <p:cNvPr id="2107" name="Google Shape;2107;p112"/>
          <p:cNvPicPr preferRelativeResize="0"/>
          <p:nvPr/>
        </p:nvPicPr>
        <p:blipFill>
          <a:blip r:embed="rId4">
            <a:alphaModFix/>
          </a:blip>
          <a:stretch>
            <a:fillRect/>
          </a:stretch>
        </p:blipFill>
        <p:spPr>
          <a:xfrm>
            <a:off x="4822100" y="3307800"/>
            <a:ext cx="1485275" cy="931175"/>
          </a:xfrm>
          <a:prstGeom prst="rect">
            <a:avLst/>
          </a:prstGeom>
          <a:noFill/>
          <a:ln>
            <a:noFill/>
          </a:ln>
        </p:spPr>
      </p:pic>
      <p:grpSp>
        <p:nvGrpSpPr>
          <p:cNvPr id="2108" name="Google Shape;2108;p112"/>
          <p:cNvGrpSpPr/>
          <p:nvPr/>
        </p:nvGrpSpPr>
        <p:grpSpPr>
          <a:xfrm>
            <a:off x="1573323" y="2969100"/>
            <a:ext cx="1771099" cy="1803225"/>
            <a:chOff x="1955673" y="1767475"/>
            <a:chExt cx="1771099" cy="1803225"/>
          </a:xfrm>
        </p:grpSpPr>
        <p:pic>
          <p:nvPicPr>
            <p:cNvPr id="2109" name="Google Shape;2109;p112"/>
            <p:cNvPicPr preferRelativeResize="0"/>
            <p:nvPr/>
          </p:nvPicPr>
          <p:blipFill rotWithShape="1">
            <a:blip r:embed="rId5">
              <a:alphaModFix/>
            </a:blip>
            <a:srcRect b="-1631" l="-17658" r="-17658" t="-1642"/>
            <a:stretch/>
          </p:blipFill>
          <p:spPr>
            <a:xfrm>
              <a:off x="1955673" y="1767475"/>
              <a:ext cx="1771099" cy="1803225"/>
            </a:xfrm>
            <a:prstGeom prst="rect">
              <a:avLst/>
            </a:prstGeom>
            <a:noFill/>
            <a:ln>
              <a:noFill/>
            </a:ln>
          </p:spPr>
        </p:pic>
        <p:sp>
          <p:nvSpPr>
            <p:cNvPr id="2110" name="Google Shape;2110;p112"/>
            <p:cNvSpPr txBox="1"/>
            <p:nvPr/>
          </p:nvSpPr>
          <p:spPr>
            <a:xfrm>
              <a:off x="2455425" y="1834150"/>
              <a:ext cx="771600" cy="2382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b="1" lang="en">
                  <a:latin typeface="Roboto"/>
                  <a:ea typeface="Roboto"/>
                  <a:cs typeface="Roboto"/>
                  <a:sym typeface="Roboto"/>
                </a:rPr>
                <a:t>LAN</a:t>
              </a:r>
              <a:endParaRPr b="1">
                <a:latin typeface="Roboto"/>
                <a:ea typeface="Roboto"/>
                <a:cs typeface="Roboto"/>
                <a:sym typeface="Roboto"/>
              </a:endParaRPr>
            </a:p>
          </p:txBody>
        </p:sp>
      </p:grpSp>
      <p:grpSp>
        <p:nvGrpSpPr>
          <p:cNvPr id="2111" name="Google Shape;2111;p112"/>
          <p:cNvGrpSpPr/>
          <p:nvPr/>
        </p:nvGrpSpPr>
        <p:grpSpPr>
          <a:xfrm>
            <a:off x="237475" y="3066500"/>
            <a:ext cx="1163350" cy="734600"/>
            <a:chOff x="466075" y="1864875"/>
            <a:chExt cx="1163350" cy="734600"/>
          </a:xfrm>
        </p:grpSpPr>
        <p:pic>
          <p:nvPicPr>
            <p:cNvPr id="2112" name="Google Shape;2112;p112"/>
            <p:cNvPicPr preferRelativeResize="0"/>
            <p:nvPr/>
          </p:nvPicPr>
          <p:blipFill>
            <a:blip r:embed="rId6">
              <a:alphaModFix/>
            </a:blip>
            <a:stretch>
              <a:fillRect/>
            </a:stretch>
          </p:blipFill>
          <p:spPr>
            <a:xfrm>
              <a:off x="466075" y="1864875"/>
              <a:ext cx="1163350" cy="734600"/>
            </a:xfrm>
            <a:prstGeom prst="rect">
              <a:avLst/>
            </a:prstGeom>
            <a:noFill/>
            <a:ln>
              <a:noFill/>
            </a:ln>
          </p:spPr>
        </p:pic>
        <p:sp>
          <p:nvSpPr>
            <p:cNvPr id="2113" name="Google Shape;2113;p112"/>
            <p:cNvSpPr/>
            <p:nvPr/>
          </p:nvSpPr>
          <p:spPr>
            <a:xfrm>
              <a:off x="637500" y="2008300"/>
              <a:ext cx="820500" cy="31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Host 1</a:t>
              </a:r>
              <a:endParaRPr sz="1200">
                <a:solidFill>
                  <a:srgbClr val="FFFFFF"/>
                </a:solidFill>
              </a:endParaRPr>
            </a:p>
          </p:txBody>
        </p:sp>
      </p:grpSp>
      <p:grpSp>
        <p:nvGrpSpPr>
          <p:cNvPr id="2114" name="Google Shape;2114;p112"/>
          <p:cNvGrpSpPr/>
          <p:nvPr/>
        </p:nvGrpSpPr>
        <p:grpSpPr>
          <a:xfrm>
            <a:off x="237475" y="3980900"/>
            <a:ext cx="1163350" cy="734600"/>
            <a:chOff x="466075" y="1864875"/>
            <a:chExt cx="1163350" cy="734600"/>
          </a:xfrm>
        </p:grpSpPr>
        <p:pic>
          <p:nvPicPr>
            <p:cNvPr id="2115" name="Google Shape;2115;p112"/>
            <p:cNvPicPr preferRelativeResize="0"/>
            <p:nvPr/>
          </p:nvPicPr>
          <p:blipFill>
            <a:blip r:embed="rId6">
              <a:alphaModFix/>
            </a:blip>
            <a:stretch>
              <a:fillRect/>
            </a:stretch>
          </p:blipFill>
          <p:spPr>
            <a:xfrm>
              <a:off x="466075" y="1864875"/>
              <a:ext cx="1163350" cy="734600"/>
            </a:xfrm>
            <a:prstGeom prst="rect">
              <a:avLst/>
            </a:prstGeom>
            <a:noFill/>
            <a:ln>
              <a:noFill/>
            </a:ln>
          </p:spPr>
        </p:pic>
        <p:sp>
          <p:nvSpPr>
            <p:cNvPr id="2116" name="Google Shape;2116;p112"/>
            <p:cNvSpPr/>
            <p:nvPr/>
          </p:nvSpPr>
          <p:spPr>
            <a:xfrm>
              <a:off x="637500" y="2008300"/>
              <a:ext cx="820500" cy="31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Host 2</a:t>
              </a:r>
              <a:endParaRPr sz="1200">
                <a:solidFill>
                  <a:srgbClr val="FFFFFF"/>
                </a:solidFill>
              </a:endParaRPr>
            </a:p>
          </p:txBody>
        </p:sp>
      </p:grpSp>
      <p:pic>
        <p:nvPicPr>
          <p:cNvPr id="2117" name="Google Shape;2117;p112"/>
          <p:cNvPicPr preferRelativeResize="0"/>
          <p:nvPr/>
        </p:nvPicPr>
        <p:blipFill>
          <a:blip r:embed="rId7">
            <a:alphaModFix/>
          </a:blip>
          <a:stretch>
            <a:fillRect/>
          </a:stretch>
        </p:blipFill>
        <p:spPr>
          <a:xfrm>
            <a:off x="3596950" y="2265075"/>
            <a:ext cx="826350" cy="375600"/>
          </a:xfrm>
          <a:prstGeom prst="rect">
            <a:avLst/>
          </a:prstGeom>
          <a:noFill/>
          <a:ln>
            <a:noFill/>
          </a:ln>
        </p:spPr>
      </p:pic>
      <p:sp>
        <p:nvSpPr>
          <p:cNvPr id="2118" name="Google Shape;2118;p112"/>
          <p:cNvSpPr/>
          <p:nvPr/>
        </p:nvSpPr>
        <p:spPr>
          <a:xfrm>
            <a:off x="3538525" y="4182838"/>
            <a:ext cx="943200" cy="31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Switch</a:t>
            </a:r>
            <a:endParaRPr sz="1200">
              <a:solidFill>
                <a:srgbClr val="FFFFFF"/>
              </a:solidFill>
            </a:endParaRPr>
          </a:p>
        </p:txBody>
      </p:sp>
      <p:grpSp>
        <p:nvGrpSpPr>
          <p:cNvPr id="2119" name="Google Shape;2119;p112"/>
          <p:cNvGrpSpPr/>
          <p:nvPr/>
        </p:nvGrpSpPr>
        <p:grpSpPr>
          <a:xfrm>
            <a:off x="3614725" y="3344806"/>
            <a:ext cx="790800" cy="790800"/>
            <a:chOff x="-1064775" y="2456350"/>
            <a:chExt cx="790800" cy="790800"/>
          </a:xfrm>
        </p:grpSpPr>
        <p:sp>
          <p:nvSpPr>
            <p:cNvPr id="2120" name="Google Shape;2120;p112"/>
            <p:cNvSpPr/>
            <p:nvPr/>
          </p:nvSpPr>
          <p:spPr>
            <a:xfrm>
              <a:off x="-1064775" y="2456350"/>
              <a:ext cx="790800" cy="790800"/>
            </a:xfrm>
            <a:prstGeom prst="rect">
              <a:avLst/>
            </a:prstGeom>
            <a:solidFill>
              <a:srgbClr val="59C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1" name="Google Shape;2121;p112"/>
            <p:cNvGrpSpPr/>
            <p:nvPr/>
          </p:nvGrpSpPr>
          <p:grpSpPr>
            <a:xfrm>
              <a:off x="-974175" y="2501688"/>
              <a:ext cx="609600" cy="700125"/>
              <a:chOff x="-970275" y="2468013"/>
              <a:chExt cx="609600" cy="700125"/>
            </a:xfrm>
          </p:grpSpPr>
          <p:sp>
            <p:nvSpPr>
              <p:cNvPr id="2122" name="Google Shape;2122;p112"/>
              <p:cNvSpPr/>
              <p:nvPr/>
            </p:nvSpPr>
            <p:spPr>
              <a:xfrm>
                <a:off x="-665475" y="2468013"/>
                <a:ext cx="304800" cy="2268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12"/>
              <p:cNvSpPr/>
              <p:nvPr/>
            </p:nvSpPr>
            <p:spPr>
              <a:xfrm rot="10800000">
                <a:off x="-970275" y="2625788"/>
                <a:ext cx="304800" cy="2268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12"/>
              <p:cNvSpPr/>
              <p:nvPr/>
            </p:nvSpPr>
            <p:spPr>
              <a:xfrm>
                <a:off x="-665475" y="2783563"/>
                <a:ext cx="304800" cy="2268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12"/>
              <p:cNvSpPr/>
              <p:nvPr/>
            </p:nvSpPr>
            <p:spPr>
              <a:xfrm rot="10800000">
                <a:off x="-970275" y="2941338"/>
                <a:ext cx="304800" cy="226800"/>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26" name="Google Shape;2126;p112"/>
          <p:cNvGrpSpPr/>
          <p:nvPr/>
        </p:nvGrpSpPr>
        <p:grpSpPr>
          <a:xfrm>
            <a:off x="6565900" y="3324106"/>
            <a:ext cx="832200" cy="832200"/>
            <a:chOff x="7254775" y="3316450"/>
            <a:chExt cx="832200" cy="832200"/>
          </a:xfrm>
        </p:grpSpPr>
        <p:sp>
          <p:nvSpPr>
            <p:cNvPr id="2127" name="Google Shape;2127;p112"/>
            <p:cNvSpPr/>
            <p:nvPr/>
          </p:nvSpPr>
          <p:spPr>
            <a:xfrm>
              <a:off x="7254775" y="3316450"/>
              <a:ext cx="832200" cy="832200"/>
            </a:xfrm>
            <a:prstGeom prst="ellipse">
              <a:avLst/>
            </a:prstGeom>
            <a:solidFill>
              <a:srgbClr val="59C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8" name="Google Shape;2128;p112"/>
            <p:cNvGrpSpPr/>
            <p:nvPr/>
          </p:nvGrpSpPr>
          <p:grpSpPr>
            <a:xfrm>
              <a:off x="7321288" y="3386613"/>
              <a:ext cx="699175" cy="691875"/>
              <a:chOff x="7326398" y="3366876"/>
              <a:chExt cx="699175" cy="691875"/>
            </a:xfrm>
          </p:grpSpPr>
          <p:sp>
            <p:nvSpPr>
              <p:cNvPr id="2129" name="Google Shape;2129;p112"/>
              <p:cNvSpPr/>
              <p:nvPr/>
            </p:nvSpPr>
            <p:spPr>
              <a:xfrm flipH="1" rot="-2700000">
                <a:off x="7362037" y="3757310"/>
                <a:ext cx="304622" cy="226981"/>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12"/>
              <p:cNvSpPr/>
              <p:nvPr/>
            </p:nvSpPr>
            <p:spPr>
              <a:xfrm rot="2700000">
                <a:off x="7685312" y="3757310"/>
                <a:ext cx="304622" cy="226981"/>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12"/>
              <p:cNvSpPr/>
              <p:nvPr/>
            </p:nvSpPr>
            <p:spPr>
              <a:xfrm rot="-8100000">
                <a:off x="7362037" y="3441335"/>
                <a:ext cx="304622" cy="226981"/>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12"/>
              <p:cNvSpPr/>
              <p:nvPr/>
            </p:nvSpPr>
            <p:spPr>
              <a:xfrm flipH="1" rot="8100000">
                <a:off x="7685312" y="3441335"/>
                <a:ext cx="304622" cy="226981"/>
              </a:xfrm>
              <a:prstGeom prst="rightArrow">
                <a:avLst>
                  <a:gd fmla="val 50000" name="adj1"/>
                  <a:gd fmla="val 5000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3" name="Google Shape;2133;p112"/>
          <p:cNvSpPr/>
          <p:nvPr/>
        </p:nvSpPr>
        <p:spPr>
          <a:xfrm>
            <a:off x="6510400" y="4182838"/>
            <a:ext cx="943200" cy="31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Router</a:t>
            </a:r>
            <a:endParaRPr sz="1200">
              <a:solidFill>
                <a:srgbClr val="FFFFFF"/>
              </a:solidFill>
            </a:endParaRPr>
          </a:p>
        </p:txBody>
      </p:sp>
      <p:grpSp>
        <p:nvGrpSpPr>
          <p:cNvPr id="2134" name="Google Shape;2134;p112"/>
          <p:cNvGrpSpPr/>
          <p:nvPr/>
        </p:nvGrpSpPr>
        <p:grpSpPr>
          <a:xfrm>
            <a:off x="7785051" y="3400490"/>
            <a:ext cx="1087591" cy="679417"/>
            <a:chOff x="6823875" y="3703200"/>
            <a:chExt cx="1372700" cy="857525"/>
          </a:xfrm>
        </p:grpSpPr>
        <p:pic>
          <p:nvPicPr>
            <p:cNvPr id="2135" name="Google Shape;2135;p112"/>
            <p:cNvPicPr preferRelativeResize="0"/>
            <p:nvPr/>
          </p:nvPicPr>
          <p:blipFill>
            <a:blip r:embed="rId8">
              <a:alphaModFix/>
            </a:blip>
            <a:stretch>
              <a:fillRect/>
            </a:stretch>
          </p:blipFill>
          <p:spPr>
            <a:xfrm>
              <a:off x="6823875" y="3703200"/>
              <a:ext cx="1372700" cy="857525"/>
            </a:xfrm>
            <a:prstGeom prst="rect">
              <a:avLst/>
            </a:prstGeom>
            <a:noFill/>
            <a:ln>
              <a:noFill/>
            </a:ln>
          </p:spPr>
        </p:pic>
        <p:sp>
          <p:nvSpPr>
            <p:cNvPr id="2136" name="Google Shape;2136;p112"/>
            <p:cNvSpPr txBox="1"/>
            <p:nvPr/>
          </p:nvSpPr>
          <p:spPr>
            <a:xfrm>
              <a:off x="7051912" y="3898719"/>
              <a:ext cx="943200" cy="232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300">
                  <a:latin typeface="Roboto Medium"/>
                  <a:ea typeface="Roboto Medium"/>
                  <a:cs typeface="Roboto Medium"/>
                  <a:sym typeface="Roboto Medium"/>
                </a:rPr>
                <a:t>Internet</a:t>
              </a:r>
              <a:endParaRPr sz="1300">
                <a:latin typeface="Roboto Medium"/>
                <a:ea typeface="Roboto Medium"/>
                <a:cs typeface="Roboto Medium"/>
                <a:sym typeface="Roboto Medium"/>
              </a:endParaRPr>
            </a:p>
          </p:txBody>
        </p:sp>
      </p:grpSp>
      <p:sp>
        <p:nvSpPr>
          <p:cNvPr id="2137" name="Google Shape;2137;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38" name="Google Shape;2138;p11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142" name="Shape 2142"/>
        <p:cNvGrpSpPr/>
        <p:nvPr/>
      </p:nvGrpSpPr>
      <p:grpSpPr>
        <a:xfrm>
          <a:off x="0" y="0"/>
          <a:ext cx="0" cy="0"/>
          <a:chOff x="0" y="0"/>
          <a:chExt cx="0" cy="0"/>
        </a:xfrm>
      </p:grpSpPr>
      <p:sp>
        <p:nvSpPr>
          <p:cNvPr id="2143" name="Google Shape;2143;p113"/>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2400">
                <a:latin typeface="Roboto Medium"/>
                <a:ea typeface="Roboto Medium"/>
                <a:cs typeface="Roboto Medium"/>
                <a:sym typeface="Roboto Medium"/>
              </a:rPr>
              <a:t>Overview: IDS and NSM</a:t>
            </a:r>
            <a:endParaRPr sz="2400">
              <a:latin typeface="Roboto Medium"/>
              <a:ea typeface="Roboto Medium"/>
              <a:cs typeface="Roboto Medium"/>
              <a:sym typeface="Roboto Medium"/>
            </a:endParaRPr>
          </a:p>
          <a:p>
            <a:pPr indent="0" lvl="0" marL="0" rtl="0" algn="l">
              <a:spcBef>
                <a:spcPts val="0"/>
              </a:spcBef>
              <a:spcAft>
                <a:spcPts val="0"/>
              </a:spcAft>
              <a:buClr>
                <a:schemeClr val="dk1"/>
              </a:buClr>
              <a:buSzPts val="1100"/>
              <a:buFont typeface="Arial"/>
              <a:buNone/>
            </a:pPr>
            <a:r>
              <a:t/>
            </a:r>
            <a:endParaRPr sz="2400">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2144" name="Google Shape;2144;p113"/>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There are many varieties of intrusion detection systems, but today’s class </a:t>
            </a:r>
            <a:br>
              <a:rPr lang="en" sz="1800">
                <a:latin typeface="Roboto"/>
                <a:ea typeface="Roboto"/>
                <a:cs typeface="Roboto"/>
                <a:sym typeface="Roboto"/>
              </a:rPr>
            </a:br>
            <a:r>
              <a:rPr lang="en" sz="1800">
                <a:latin typeface="Roboto"/>
                <a:ea typeface="Roboto"/>
                <a:cs typeface="Roboto"/>
                <a:sym typeface="Roboto"/>
              </a:rPr>
              <a:t>will focus on </a:t>
            </a:r>
            <a:r>
              <a:rPr b="1" lang="en" sz="1800">
                <a:latin typeface="Roboto"/>
                <a:ea typeface="Roboto"/>
                <a:cs typeface="Roboto"/>
                <a:sym typeface="Roboto"/>
              </a:rPr>
              <a:t>Snort</a:t>
            </a:r>
            <a:r>
              <a:rPr lang="en" sz="1800">
                <a:latin typeface="Roboto"/>
                <a:ea typeface="Roboto"/>
                <a:cs typeface="Roboto"/>
                <a:sym typeface="Roboto"/>
              </a:rPr>
              <a:t>, the world’s most popular open-source solution.</a:t>
            </a:r>
            <a:endParaRPr sz="1800">
              <a:latin typeface="Roboto"/>
              <a:ea typeface="Roboto"/>
              <a:cs typeface="Roboto"/>
              <a:sym typeface="Roboto"/>
            </a:endParaRPr>
          </a:p>
        </p:txBody>
      </p:sp>
      <p:sp>
        <p:nvSpPr>
          <p:cNvPr id="2145" name="Google Shape;2145;p113"/>
          <p:cNvSpPr txBox="1"/>
          <p:nvPr/>
        </p:nvSpPr>
        <p:spPr>
          <a:xfrm>
            <a:off x="175" y="1680125"/>
            <a:ext cx="3402900" cy="1828200"/>
          </a:xfrm>
          <a:prstGeom prst="rect">
            <a:avLst/>
          </a:prstGeom>
          <a:noFill/>
          <a:ln>
            <a:noFill/>
          </a:ln>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SzPts val="1400"/>
              <a:buFont typeface="Roboto"/>
              <a:buChar char="●"/>
            </a:pPr>
            <a:r>
              <a:rPr b="1" lang="en">
                <a:latin typeface="Roboto"/>
                <a:ea typeface="Roboto"/>
                <a:cs typeface="Roboto"/>
                <a:sym typeface="Roboto"/>
              </a:rPr>
              <a:t>Network security monitoring (</a:t>
            </a:r>
            <a:r>
              <a:rPr b="1" lang="en">
                <a:latin typeface="Roboto"/>
                <a:ea typeface="Roboto"/>
                <a:cs typeface="Roboto"/>
                <a:sym typeface="Roboto"/>
              </a:rPr>
              <a:t>NSM</a:t>
            </a:r>
            <a:r>
              <a:rPr b="1" lang="en">
                <a:latin typeface="Roboto"/>
                <a:ea typeface="Roboto"/>
                <a:cs typeface="Roboto"/>
                <a:sym typeface="Roboto"/>
              </a:rPr>
              <a:t>)</a:t>
            </a:r>
            <a:r>
              <a:rPr lang="en">
                <a:latin typeface="Roboto"/>
                <a:ea typeface="Roboto"/>
                <a:cs typeface="Roboto"/>
                <a:sym typeface="Roboto"/>
              </a:rPr>
              <a:t> is </a:t>
            </a:r>
            <a:r>
              <a:rPr lang="en">
                <a:latin typeface="Roboto"/>
                <a:ea typeface="Roboto"/>
                <a:cs typeface="Roboto"/>
                <a:sym typeface="Roboto"/>
              </a:rPr>
              <a:t>the</a:t>
            </a:r>
            <a:r>
              <a:rPr lang="en">
                <a:latin typeface="Roboto"/>
                <a:ea typeface="Roboto"/>
                <a:cs typeface="Roboto"/>
                <a:sym typeface="Roboto"/>
              </a:rPr>
              <a:t> process of identifying weaknesses in a network’s defense.</a:t>
            </a:r>
            <a:endParaRPr>
              <a:latin typeface="Roboto"/>
              <a:ea typeface="Roboto"/>
              <a:cs typeface="Roboto"/>
              <a:sym typeface="Roboto"/>
            </a:endParaRPr>
          </a:p>
          <a:p>
            <a:pPr indent="-317500" lvl="0" marL="457200" rtl="0" algn="l">
              <a:lnSpc>
                <a:spcPct val="115000"/>
              </a:lnSpc>
              <a:spcBef>
                <a:spcPts val="1000"/>
              </a:spcBef>
              <a:spcAft>
                <a:spcPts val="0"/>
              </a:spcAft>
              <a:buSzPts val="1400"/>
              <a:buFont typeface="Roboto"/>
              <a:buChar char="●"/>
            </a:pPr>
            <a:r>
              <a:rPr lang="en">
                <a:latin typeface="Roboto"/>
                <a:ea typeface="Roboto"/>
                <a:cs typeface="Roboto"/>
                <a:sym typeface="Roboto"/>
              </a:rPr>
              <a:t>It also provides organizations with situational awareness of their network.</a:t>
            </a:r>
            <a:endParaRPr>
              <a:latin typeface="Roboto"/>
              <a:ea typeface="Roboto"/>
              <a:cs typeface="Roboto"/>
              <a:sym typeface="Roboto"/>
            </a:endParaRPr>
          </a:p>
        </p:txBody>
      </p:sp>
      <p:pic>
        <p:nvPicPr>
          <p:cNvPr id="2146" name="Google Shape;2146;p113"/>
          <p:cNvPicPr preferRelativeResize="0"/>
          <p:nvPr/>
        </p:nvPicPr>
        <p:blipFill>
          <a:blip r:embed="rId3">
            <a:alphaModFix/>
          </a:blip>
          <a:stretch>
            <a:fillRect/>
          </a:stretch>
        </p:blipFill>
        <p:spPr>
          <a:xfrm>
            <a:off x="3195875" y="1561550"/>
            <a:ext cx="5715000" cy="3114675"/>
          </a:xfrm>
          <a:prstGeom prst="rect">
            <a:avLst/>
          </a:prstGeom>
          <a:noFill/>
          <a:ln>
            <a:noFill/>
          </a:ln>
        </p:spPr>
      </p:pic>
      <p:sp>
        <p:nvSpPr>
          <p:cNvPr id="2147" name="Google Shape;2147;p1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1" name="Shape 2151"/>
        <p:cNvGrpSpPr/>
        <p:nvPr/>
      </p:nvGrpSpPr>
      <p:grpSpPr>
        <a:xfrm>
          <a:off x="0" y="0"/>
          <a:ext cx="0" cy="0"/>
          <a:chOff x="0" y="0"/>
          <a:chExt cx="0" cy="0"/>
        </a:xfrm>
      </p:grpSpPr>
      <p:pic>
        <p:nvPicPr>
          <p:cNvPr id="2152" name="Google Shape;2152;p114"/>
          <p:cNvPicPr preferRelativeResize="0"/>
          <p:nvPr/>
        </p:nvPicPr>
        <p:blipFill rotWithShape="1">
          <a:blip r:embed="rId3">
            <a:alphaModFix/>
          </a:blip>
          <a:srcRect b="0" l="0" r="0" t="0"/>
          <a:stretch/>
        </p:blipFill>
        <p:spPr>
          <a:xfrm>
            <a:off x="175" y="0"/>
            <a:ext cx="9143997" cy="5144345"/>
          </a:xfrm>
          <a:prstGeom prst="rect">
            <a:avLst/>
          </a:prstGeom>
          <a:noFill/>
          <a:ln>
            <a:noFill/>
          </a:ln>
        </p:spPr>
      </p:pic>
      <p:sp>
        <p:nvSpPr>
          <p:cNvPr id="2153" name="Google Shape;2153;p114"/>
          <p:cNvSpPr txBox="1"/>
          <p:nvPr>
            <p:ph idx="1" type="subTitle"/>
          </p:nvPr>
        </p:nvSpPr>
        <p:spPr>
          <a:xfrm>
            <a:off x="59475" y="2234575"/>
            <a:ext cx="4644900" cy="2058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latin typeface="Roboto Light"/>
                <a:ea typeface="Roboto Light"/>
                <a:cs typeface="Roboto Light"/>
                <a:sym typeface="Roboto Light"/>
              </a:rPr>
              <a:t>Security</a:t>
            </a:r>
            <a:r>
              <a:rPr lang="en">
                <a:solidFill>
                  <a:srgbClr val="FFFFFF"/>
                </a:solidFill>
                <a:latin typeface="Roboto Light"/>
                <a:ea typeface="Roboto Light"/>
                <a:cs typeface="Roboto Light"/>
                <a:sym typeface="Roboto Light"/>
              </a:rPr>
              <a:t> Onion uses the Snort IDS engine as its event-driven mechanism.</a:t>
            </a:r>
            <a:endParaRPr>
              <a:solidFill>
                <a:srgbClr val="FFFFFF"/>
              </a:solidFill>
              <a:latin typeface="Roboto Light"/>
              <a:ea typeface="Roboto Light"/>
              <a:cs typeface="Roboto Light"/>
              <a:sym typeface="Roboto Light"/>
            </a:endParaRPr>
          </a:p>
        </p:txBody>
      </p:sp>
      <p:sp>
        <p:nvSpPr>
          <p:cNvPr id="2154" name="Google Shape;2154;p11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155" name="Google Shape;2155;p11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F3F3F3"/>
                </a:solidFill>
                <a:latin typeface="Roboto Medium"/>
                <a:ea typeface="Roboto Medium"/>
                <a:cs typeface="Roboto Medium"/>
                <a:sym typeface="Roboto Medium"/>
              </a:rPr>
              <a:t>Overview: Security Onion</a:t>
            </a:r>
            <a:endParaRPr sz="2400">
              <a:solidFill>
                <a:srgbClr val="F3F3F3"/>
              </a:solidFill>
              <a:latin typeface="Roboto Medium"/>
              <a:ea typeface="Roboto Medium"/>
              <a:cs typeface="Roboto Medium"/>
              <a:sym typeface="Roboto Medium"/>
            </a:endParaRPr>
          </a:p>
        </p:txBody>
      </p:sp>
      <p:cxnSp>
        <p:nvCxnSpPr>
          <p:cNvPr id="2156" name="Google Shape;2156;p114"/>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pic>
        <p:nvPicPr>
          <p:cNvPr id="2157" name="Google Shape;2157;p114"/>
          <p:cNvPicPr preferRelativeResize="0"/>
          <p:nvPr/>
        </p:nvPicPr>
        <p:blipFill rotWithShape="1">
          <a:blip r:embed="rId4">
            <a:alphaModFix/>
          </a:blip>
          <a:srcRect b="0" l="0" r="77400" t="0"/>
          <a:stretch/>
        </p:blipFill>
        <p:spPr>
          <a:xfrm>
            <a:off x="4643025" y="967475"/>
            <a:ext cx="886625" cy="1045950"/>
          </a:xfrm>
          <a:prstGeom prst="rect">
            <a:avLst/>
          </a:prstGeom>
          <a:noFill/>
          <a:ln>
            <a:noFill/>
          </a:ln>
        </p:spPr>
      </p:pic>
      <p:sp>
        <p:nvSpPr>
          <p:cNvPr id="2158" name="Google Shape;2158;p114"/>
          <p:cNvSpPr txBox="1"/>
          <p:nvPr/>
        </p:nvSpPr>
        <p:spPr>
          <a:xfrm>
            <a:off x="371850" y="785450"/>
            <a:ext cx="4104600" cy="8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FFFFFF"/>
                </a:solidFill>
                <a:latin typeface="Roboto"/>
                <a:ea typeface="Roboto"/>
                <a:cs typeface="Roboto"/>
                <a:sym typeface="Roboto"/>
              </a:rPr>
              <a:t>Security Onion </a:t>
            </a:r>
            <a:r>
              <a:rPr lang="en" sz="2400">
                <a:solidFill>
                  <a:srgbClr val="FFFFFF"/>
                </a:solidFill>
                <a:latin typeface="Roboto Light"/>
                <a:ea typeface="Roboto Light"/>
                <a:cs typeface="Roboto Light"/>
                <a:sym typeface="Roboto Light"/>
              </a:rPr>
              <a:t>is a Linux distribution that contains many NSM tools.</a:t>
            </a:r>
            <a:endParaRPr sz="24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